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Open Sans"/>
          <a:ea typeface="Open Sans"/>
          <a:cs typeface="Open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Open Sans"/>
          <a:ea typeface="Open Sans"/>
          <a:cs typeface="Open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Open Sans"/>
          <a:ea typeface="Open Sans"/>
          <a:cs typeface="Open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Open Sans"/>
          <a:ea typeface="Open Sans"/>
          <a:cs typeface="Open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Open Sans"/>
          <a:ea typeface="Open Sans"/>
          <a:cs typeface="Open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Open Sans"/>
          <a:ea typeface="Open Sans"/>
          <a:cs typeface="Open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Open Sans"/>
          <a:ea typeface="Open Sans"/>
          <a:cs typeface="Open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Open Sans"/>
          <a:ea typeface="Open Sans"/>
          <a:cs typeface="Open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Open Sans"/>
          <a:ea typeface="Open Sans"/>
          <a:cs typeface="Open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Open Sans"/>
          <a:ea typeface="Open Sans"/>
          <a:cs typeface="Open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(Opening Hay.)</a:t>
            </a:r>
          </a:p>
        </p:txBody>
      </p:sp>
    </p:spTree>
    <p:extLst>
      <p:ext uri="{BB962C8B-B14F-4D97-AF65-F5344CB8AC3E}">
        <p14:creationId xmlns:p14="http://schemas.microsoft.com/office/powerpoint/2010/main" val="4181746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Opbrengsten</a:t>
            </a:r>
            <a:r>
              <a:rPr dirty="0"/>
              <a:t> en </a:t>
            </a:r>
            <a:r>
              <a:rPr dirty="0" err="1"/>
              <a:t>kosten</a:t>
            </a:r>
            <a:r>
              <a:rPr dirty="0"/>
              <a:t> </a:t>
            </a:r>
            <a:r>
              <a:rPr dirty="0" err="1"/>
              <a:t>moeten</a:t>
            </a:r>
            <a:r>
              <a:rPr dirty="0"/>
              <a:t> in </a:t>
            </a:r>
            <a:r>
              <a:rPr dirty="0" err="1"/>
              <a:t>balans</a:t>
            </a:r>
            <a:r>
              <a:rPr dirty="0"/>
              <a:t> zijn. </a:t>
            </a:r>
            <a:r>
              <a:rPr dirty="0" err="1"/>
              <a:t>Minimaal</a:t>
            </a:r>
            <a:r>
              <a:rPr dirty="0"/>
              <a:t> break-even </a:t>
            </a:r>
            <a:r>
              <a:rPr dirty="0" err="1"/>
              <a:t>na</a:t>
            </a:r>
            <a:r>
              <a:rPr dirty="0"/>
              <a:t> alle </a:t>
            </a:r>
            <a:r>
              <a:rPr dirty="0" err="1"/>
              <a:t>kosten</a:t>
            </a:r>
            <a:r>
              <a:rPr dirty="0"/>
              <a:t> incl </a:t>
            </a:r>
            <a:r>
              <a:rPr dirty="0" err="1"/>
              <a:t>reservering</a:t>
            </a:r>
            <a:r>
              <a:rPr lang="nl-NL" dirty="0"/>
              <a:t>  </a:t>
            </a:r>
            <a:r>
              <a:rPr lang="nl-NL" b="1" dirty="0"/>
              <a:t>(Hay) </a:t>
            </a:r>
            <a:endParaRPr b="1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Maken van een </a:t>
            </a:r>
            <a:r>
              <a:rPr dirty="0" err="1"/>
              <a:t>begroting</a:t>
            </a:r>
            <a:r>
              <a:rPr dirty="0"/>
              <a:t> en </a:t>
            </a:r>
            <a:r>
              <a:rPr dirty="0" err="1"/>
              <a:t>realisatie</a:t>
            </a:r>
            <a:r>
              <a:rPr dirty="0"/>
              <a:t> per </a:t>
            </a:r>
            <a:r>
              <a:rPr dirty="0" err="1"/>
              <a:t>maand</a:t>
            </a:r>
            <a:r>
              <a:rPr dirty="0"/>
              <a:t>, </a:t>
            </a:r>
            <a:r>
              <a:rPr dirty="0" err="1"/>
              <a:t>kwartaal</a:t>
            </a:r>
            <a:r>
              <a:rPr dirty="0"/>
              <a:t> en jaar.</a:t>
            </a:r>
            <a:r>
              <a:rPr lang="nl-NL" dirty="0"/>
              <a:t>  </a:t>
            </a:r>
            <a:r>
              <a:rPr lang="nl-NL" b="1" dirty="0"/>
              <a:t> (Hay)</a:t>
            </a:r>
            <a:endParaRPr dirty="0"/>
          </a:p>
          <a:p>
            <a:r>
              <a:rPr dirty="0" err="1"/>
              <a:t>Uitdrukken</a:t>
            </a:r>
            <a:r>
              <a:rPr dirty="0"/>
              <a:t> in % </a:t>
            </a:r>
            <a:r>
              <a:rPr dirty="0" err="1"/>
              <a:t>geeft</a:t>
            </a:r>
            <a:r>
              <a:rPr dirty="0"/>
              <a:t> een direct </a:t>
            </a:r>
            <a:r>
              <a:rPr dirty="0" err="1"/>
              <a:t>beeld</a:t>
            </a:r>
            <a:r>
              <a:rPr dirty="0"/>
              <a:t> in </a:t>
            </a:r>
            <a:r>
              <a:rPr dirty="0" err="1"/>
              <a:t>resultaat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Afsluitende</a:t>
            </a:r>
            <a:r>
              <a:rPr dirty="0"/>
              <a:t> quote’s </a:t>
            </a:r>
            <a:r>
              <a:rPr lang="nl-NL" b="1" dirty="0"/>
              <a:t>(Hay)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Afsluitende fout’s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Afsluitende fout’s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l-NL" b="1" dirty="0"/>
              <a:t>(</a:t>
            </a:r>
            <a:r>
              <a:rPr b="1" dirty="0"/>
              <a:t>Korte introductie</a:t>
            </a:r>
            <a:r>
              <a:rPr lang="nl-NL" b="1" dirty="0"/>
              <a:t> Ieder apart)</a:t>
            </a:r>
            <a:endParaRPr b="1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In een </a:t>
            </a:r>
            <a:r>
              <a:rPr dirty="0" err="1"/>
              <a:t>minuutje</a:t>
            </a:r>
            <a:r>
              <a:rPr dirty="0"/>
              <a:t> het </a:t>
            </a:r>
            <a:r>
              <a:rPr dirty="0" err="1"/>
              <a:t>programma</a:t>
            </a:r>
            <a:r>
              <a:rPr dirty="0"/>
              <a:t> </a:t>
            </a:r>
            <a:r>
              <a:rPr dirty="0" err="1"/>
              <a:t>doornemen</a:t>
            </a:r>
            <a:r>
              <a:rPr dirty="0"/>
              <a:t> </a:t>
            </a:r>
            <a:r>
              <a:rPr dirty="0" err="1"/>
              <a:t>zodat</a:t>
            </a:r>
            <a:r>
              <a:rPr dirty="0"/>
              <a:t> er een ‘</a:t>
            </a:r>
            <a:r>
              <a:rPr dirty="0" err="1"/>
              <a:t>kapstok</a:t>
            </a:r>
            <a:r>
              <a:rPr dirty="0"/>
              <a:t>’ is</a:t>
            </a:r>
            <a:r>
              <a:rPr lang="nl-NL" dirty="0"/>
              <a:t> </a:t>
            </a:r>
            <a:r>
              <a:rPr lang="nl-NL" sz="2000" b="1" dirty="0"/>
              <a:t>(Hay)</a:t>
            </a:r>
            <a:endParaRPr sz="2000" b="1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Pijlers</a:t>
            </a:r>
            <a:r>
              <a:rPr dirty="0"/>
              <a:t> </a:t>
            </a:r>
            <a:r>
              <a:rPr dirty="0" err="1"/>
              <a:t>benoemen</a:t>
            </a:r>
            <a:r>
              <a:rPr dirty="0"/>
              <a:t> </a:t>
            </a:r>
            <a:r>
              <a:rPr dirty="0" err="1"/>
              <a:t>dat</a:t>
            </a:r>
            <a:r>
              <a:rPr dirty="0"/>
              <a:t> </a:t>
            </a:r>
            <a:r>
              <a:rPr dirty="0" err="1"/>
              <a:t>deze</a:t>
            </a:r>
            <a:r>
              <a:rPr dirty="0"/>
              <a:t> in </a:t>
            </a:r>
            <a:r>
              <a:rPr dirty="0" err="1"/>
              <a:t>samenhang</a:t>
            </a:r>
            <a:r>
              <a:rPr dirty="0"/>
              <a:t> </a:t>
            </a:r>
            <a:r>
              <a:rPr dirty="0" err="1"/>
              <a:t>essentieel</a:t>
            </a:r>
            <a:r>
              <a:rPr dirty="0"/>
              <a:t> zijn voor een </a:t>
            </a:r>
            <a:r>
              <a:rPr dirty="0" err="1"/>
              <a:t>geslaagd</a:t>
            </a:r>
            <a:r>
              <a:rPr dirty="0"/>
              <a:t> project en een </a:t>
            </a:r>
            <a:r>
              <a:rPr dirty="0" err="1"/>
              <a:t>toekomstbestendige</a:t>
            </a:r>
            <a:r>
              <a:rPr dirty="0"/>
              <a:t> exploitatie</a:t>
            </a:r>
            <a:r>
              <a:rPr lang="nl-NL" dirty="0"/>
              <a:t> </a:t>
            </a:r>
            <a:r>
              <a:rPr lang="nl-NL" b="1" dirty="0"/>
              <a:t>(Piet versus Hay)</a:t>
            </a:r>
            <a:endParaRPr b="1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Korte </a:t>
            </a:r>
            <a:r>
              <a:rPr dirty="0" err="1"/>
              <a:t>toelichting</a:t>
            </a:r>
            <a:r>
              <a:rPr dirty="0"/>
              <a:t> van het canvas. Het canvas </a:t>
            </a:r>
            <a:r>
              <a:rPr dirty="0" err="1"/>
              <a:t>dat</a:t>
            </a:r>
            <a:r>
              <a:rPr dirty="0"/>
              <a:t> als </a:t>
            </a:r>
            <a:r>
              <a:rPr dirty="0" err="1"/>
              <a:t>stappenplan</a:t>
            </a:r>
            <a:r>
              <a:rPr dirty="0"/>
              <a:t> </a:t>
            </a:r>
            <a:r>
              <a:rPr dirty="0" err="1"/>
              <a:t>gebruikt</a:t>
            </a:r>
            <a:r>
              <a:rPr dirty="0"/>
              <a:t> </a:t>
            </a:r>
            <a:r>
              <a:rPr dirty="0" err="1"/>
              <a:t>kan</a:t>
            </a:r>
            <a:r>
              <a:rPr dirty="0"/>
              <a:t> </a:t>
            </a:r>
            <a:r>
              <a:rPr dirty="0" err="1"/>
              <a:t>worden</a:t>
            </a:r>
            <a:r>
              <a:rPr dirty="0"/>
              <a:t> om te </a:t>
            </a:r>
            <a:r>
              <a:rPr dirty="0" err="1"/>
              <a:t>komen</a:t>
            </a:r>
            <a:r>
              <a:rPr dirty="0"/>
              <a:t> tot een </a:t>
            </a:r>
            <a:r>
              <a:rPr dirty="0" err="1"/>
              <a:t>projectplan</a:t>
            </a:r>
            <a:r>
              <a:rPr dirty="0"/>
              <a:t>. </a:t>
            </a:r>
          </a:p>
          <a:p>
            <a:r>
              <a:rPr dirty="0"/>
              <a:t>Vervolgens de </a:t>
            </a:r>
            <a:r>
              <a:rPr dirty="0" err="1"/>
              <a:t>samenhang</a:t>
            </a:r>
            <a:r>
              <a:rPr dirty="0"/>
              <a:t> van </a:t>
            </a:r>
            <a:r>
              <a:rPr dirty="0" err="1"/>
              <a:t>deze</a:t>
            </a:r>
            <a:r>
              <a:rPr dirty="0"/>
              <a:t> </a:t>
            </a:r>
            <a:r>
              <a:rPr dirty="0" err="1"/>
              <a:t>stappen</a:t>
            </a:r>
            <a:r>
              <a:rPr dirty="0"/>
              <a:t> in </a:t>
            </a:r>
            <a:r>
              <a:rPr dirty="0" err="1"/>
              <a:t>reactie</a:t>
            </a:r>
            <a:r>
              <a:rPr dirty="0"/>
              <a:t> tot de exploitatie</a:t>
            </a:r>
            <a:r>
              <a:rPr lang="nl-NL" dirty="0"/>
              <a:t> </a:t>
            </a:r>
            <a:r>
              <a:rPr lang="nl-NL" b="1" dirty="0"/>
              <a:t>(Piet)</a:t>
            </a:r>
            <a:endParaRPr b="1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We </a:t>
            </a:r>
            <a:r>
              <a:rPr dirty="0" err="1"/>
              <a:t>leggen</a:t>
            </a:r>
            <a:r>
              <a:rPr dirty="0"/>
              <a:t> de focus op </a:t>
            </a:r>
            <a:r>
              <a:rPr dirty="0" err="1"/>
              <a:t>Opbrengsten</a:t>
            </a:r>
            <a:r>
              <a:rPr dirty="0"/>
              <a:t> en </a:t>
            </a:r>
            <a:r>
              <a:rPr dirty="0" err="1"/>
              <a:t>kosten</a:t>
            </a:r>
            <a:r>
              <a:rPr dirty="0"/>
              <a:t>, </a:t>
            </a:r>
            <a:r>
              <a:rPr dirty="0" err="1"/>
              <a:t>dus</a:t>
            </a:r>
            <a:r>
              <a:rPr dirty="0"/>
              <a:t> op de exploitatie</a:t>
            </a:r>
            <a:r>
              <a:rPr lang="nl-NL" dirty="0"/>
              <a:t> </a:t>
            </a:r>
            <a:r>
              <a:rPr lang="nl-NL" b="1" dirty="0"/>
              <a:t>(Hay)</a:t>
            </a:r>
            <a:endParaRPr b="1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Toelichting</a:t>
            </a:r>
            <a:r>
              <a:rPr dirty="0"/>
              <a:t> </a:t>
            </a:r>
            <a:r>
              <a:rPr dirty="0" err="1"/>
              <a:t>geven</a:t>
            </a:r>
            <a:r>
              <a:rPr dirty="0"/>
              <a:t> op de </a:t>
            </a:r>
            <a:r>
              <a:rPr dirty="0" err="1"/>
              <a:t>opbrengsten</a:t>
            </a:r>
            <a:r>
              <a:rPr dirty="0"/>
              <a:t>. </a:t>
            </a:r>
            <a:r>
              <a:rPr dirty="0" err="1"/>
              <a:t>Relatie</a:t>
            </a:r>
            <a:r>
              <a:rPr dirty="0"/>
              <a:t> </a:t>
            </a:r>
            <a:r>
              <a:rPr dirty="0" err="1"/>
              <a:t>leggen</a:t>
            </a:r>
            <a:r>
              <a:rPr dirty="0"/>
              <a:t> met een </a:t>
            </a:r>
            <a:r>
              <a:rPr dirty="0" err="1"/>
              <a:t>voorbeeld</a:t>
            </a:r>
            <a:r>
              <a:rPr dirty="0"/>
              <a:t>????</a:t>
            </a:r>
            <a:r>
              <a:rPr lang="nl-NL" b="1" dirty="0"/>
              <a:t> (Hay)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Kosten </a:t>
            </a:r>
            <a:r>
              <a:rPr dirty="0" err="1"/>
              <a:t>toelichten</a:t>
            </a:r>
            <a:r>
              <a:rPr dirty="0"/>
              <a:t> en </a:t>
            </a:r>
            <a:r>
              <a:rPr dirty="0" err="1"/>
              <a:t>ook</a:t>
            </a:r>
            <a:r>
              <a:rPr dirty="0"/>
              <a:t> </a:t>
            </a:r>
            <a:r>
              <a:rPr dirty="0" err="1"/>
              <a:t>hier</a:t>
            </a:r>
            <a:r>
              <a:rPr dirty="0"/>
              <a:t> de </a:t>
            </a:r>
            <a:r>
              <a:rPr dirty="0" err="1"/>
              <a:t>relatie</a:t>
            </a:r>
            <a:r>
              <a:rPr dirty="0"/>
              <a:t> met het </a:t>
            </a:r>
            <a:r>
              <a:rPr dirty="0" err="1"/>
              <a:t>voorbeeld</a:t>
            </a:r>
            <a:r>
              <a:rPr lang="nl-NL" dirty="0"/>
              <a:t>    </a:t>
            </a:r>
            <a:r>
              <a:rPr lang="nl-NL" b="1" dirty="0"/>
              <a:t>(Hay)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Het </a:t>
            </a:r>
            <a:r>
              <a:rPr dirty="0" err="1"/>
              <a:t>belang</a:t>
            </a:r>
            <a:r>
              <a:rPr dirty="0"/>
              <a:t> van marketing in een exploitatie en </a:t>
            </a:r>
            <a:r>
              <a:rPr dirty="0" err="1"/>
              <a:t>dat</a:t>
            </a:r>
            <a:r>
              <a:rPr dirty="0"/>
              <a:t> </a:t>
            </a:r>
            <a:r>
              <a:rPr dirty="0" err="1"/>
              <a:t>deze</a:t>
            </a:r>
            <a:r>
              <a:rPr dirty="0"/>
              <a:t> </a:t>
            </a:r>
            <a:r>
              <a:rPr dirty="0" err="1"/>
              <a:t>uiteindelijk</a:t>
            </a:r>
            <a:r>
              <a:rPr dirty="0"/>
              <a:t> de </a:t>
            </a:r>
            <a:r>
              <a:rPr dirty="0" err="1"/>
              <a:t>vaste</a:t>
            </a:r>
            <a:r>
              <a:rPr dirty="0"/>
              <a:t> </a:t>
            </a:r>
            <a:r>
              <a:rPr dirty="0" err="1"/>
              <a:t>kosten</a:t>
            </a:r>
            <a:r>
              <a:rPr dirty="0"/>
              <a:t> </a:t>
            </a:r>
            <a:r>
              <a:rPr dirty="0" err="1"/>
              <a:t>drukken</a:t>
            </a:r>
            <a:r>
              <a:rPr lang="nl-NL" dirty="0"/>
              <a:t>  </a:t>
            </a:r>
            <a:r>
              <a:rPr lang="nl-NL" b="1" dirty="0"/>
              <a:t>(Hay)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6"/>
          <p:cNvSpPr/>
          <p:nvPr/>
        </p:nvSpPr>
        <p:spPr>
          <a:xfrm>
            <a:off x="0" y="5944296"/>
            <a:ext cx="12192000" cy="901290"/>
          </a:xfrm>
          <a:prstGeom prst="rect">
            <a:avLst/>
          </a:prstGeom>
          <a:solidFill>
            <a:srgbClr val="86BE4C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97CE2A"/>
                </a:solidFill>
              </a:defRPr>
            </a:pPr>
            <a:endParaRPr/>
          </a:p>
        </p:txBody>
      </p:sp>
      <p:sp>
        <p:nvSpPr>
          <p:cNvPr id="1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1528463" y="6318810"/>
            <a:ext cx="330162" cy="332741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5" name="Presentatie Titel"/>
          <p:cNvSpPr txBox="1">
            <a:spLocks noGrp="1"/>
          </p:cNvSpPr>
          <p:nvPr>
            <p:ph type="title" hasCustomPrompt="1"/>
          </p:nvPr>
        </p:nvSpPr>
        <p:spPr>
          <a:xfrm>
            <a:off x="660646" y="265375"/>
            <a:ext cx="10515601" cy="1325563"/>
          </a:xfrm>
          <a:prstGeom prst="rect">
            <a:avLst/>
          </a:prstGeom>
        </p:spPr>
        <p:txBody>
          <a:bodyPr/>
          <a:lstStyle>
            <a:lvl1pPr algn="ctr">
              <a:defRPr sz="6000" b="1" cap="all"/>
            </a:lvl1pPr>
          </a:lstStyle>
          <a:p>
            <a:r>
              <a:t>Presentatie Titel</a:t>
            </a:r>
          </a:p>
        </p:txBody>
      </p:sp>
      <p:sp>
        <p:nvSpPr>
          <p:cNvPr id="16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60646" y="4032725"/>
            <a:ext cx="10607429" cy="103896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b="1" cap="all" spc="300">
                <a:latin typeface="Open Sans"/>
                <a:ea typeface="Open Sans"/>
                <a:cs typeface="Open Sans"/>
                <a:sym typeface="Open Sans"/>
              </a:defRPr>
            </a:lvl1pPr>
            <a:lvl2pPr algn="ctr">
              <a:buFontTx/>
              <a:defRPr b="1" cap="all" spc="300">
                <a:latin typeface="Open Sans"/>
                <a:ea typeface="Open Sans"/>
                <a:cs typeface="Open Sans"/>
                <a:sym typeface="Open Sans"/>
              </a:defRPr>
            </a:lvl2pPr>
            <a:lvl3pPr algn="ctr">
              <a:buFontTx/>
              <a:defRPr b="1" cap="all" spc="300">
                <a:latin typeface="Open Sans"/>
                <a:ea typeface="Open Sans"/>
                <a:cs typeface="Open Sans"/>
                <a:sym typeface="Open Sans"/>
              </a:defRPr>
            </a:lvl3pPr>
            <a:lvl4pPr algn="ctr">
              <a:buFontTx/>
              <a:defRPr b="1" cap="all" spc="300">
                <a:latin typeface="Open Sans"/>
                <a:ea typeface="Open Sans"/>
                <a:cs typeface="Open Sans"/>
                <a:sym typeface="Open Sans"/>
              </a:defRPr>
            </a:lvl4pPr>
            <a:lvl5pPr algn="ctr">
              <a:buFontTx/>
              <a:defRPr b="1" cap="all" spc="300"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Presentator: Jan Janssen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7" name="Afbeelding 7" descr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890" y="2110420"/>
            <a:ext cx="4058217" cy="1533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Afbeelding 8" descr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5581" y="6013134"/>
            <a:ext cx="2020839" cy="7636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6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Rechthoek 6"/>
          <p:cNvSpPr/>
          <p:nvPr/>
        </p:nvSpPr>
        <p:spPr>
          <a:xfrm>
            <a:off x="-10451" y="5933661"/>
            <a:ext cx="12192001" cy="943851"/>
          </a:xfrm>
          <a:prstGeom prst="rect">
            <a:avLst/>
          </a:prstGeom>
          <a:solidFill>
            <a:srgbClr val="86BE4C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0995387" y="6356350"/>
            <a:ext cx="358413" cy="3708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b="1">
                <a:solidFill>
                  <a:srgbClr val="5C3D3A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6" name="Afbeelding 9" descr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001" y="5995599"/>
            <a:ext cx="2003996" cy="757246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C362E"/>
          </a:solidFill>
          <a:uFillTx/>
          <a:latin typeface="ES Build"/>
          <a:ea typeface="ES Build"/>
          <a:cs typeface="ES Build"/>
          <a:sym typeface="ES Build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C362E"/>
          </a:solidFill>
          <a:uFillTx/>
          <a:latin typeface="ES Build"/>
          <a:ea typeface="ES Build"/>
          <a:cs typeface="ES Build"/>
          <a:sym typeface="ES Build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C362E"/>
          </a:solidFill>
          <a:uFillTx/>
          <a:latin typeface="ES Build"/>
          <a:ea typeface="ES Build"/>
          <a:cs typeface="ES Build"/>
          <a:sym typeface="ES Build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C362E"/>
          </a:solidFill>
          <a:uFillTx/>
          <a:latin typeface="ES Build"/>
          <a:ea typeface="ES Build"/>
          <a:cs typeface="ES Build"/>
          <a:sym typeface="ES Build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C362E"/>
          </a:solidFill>
          <a:uFillTx/>
          <a:latin typeface="ES Build"/>
          <a:ea typeface="ES Build"/>
          <a:cs typeface="ES Build"/>
          <a:sym typeface="ES Build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C362E"/>
          </a:solidFill>
          <a:uFillTx/>
          <a:latin typeface="ES Build"/>
          <a:ea typeface="ES Build"/>
          <a:cs typeface="ES Build"/>
          <a:sym typeface="ES Build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C362E"/>
          </a:solidFill>
          <a:uFillTx/>
          <a:latin typeface="ES Build"/>
          <a:ea typeface="ES Build"/>
          <a:cs typeface="ES Build"/>
          <a:sym typeface="ES Build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C362E"/>
          </a:solidFill>
          <a:uFillTx/>
          <a:latin typeface="ES Build"/>
          <a:ea typeface="ES Build"/>
          <a:cs typeface="ES Build"/>
          <a:sym typeface="ES Build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C362E"/>
          </a:solidFill>
          <a:uFillTx/>
          <a:latin typeface="ES Build"/>
          <a:ea typeface="ES Build"/>
          <a:cs typeface="ES Build"/>
          <a:sym typeface="ES Build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5C362E"/>
          </a:solidFill>
          <a:uFillTx/>
          <a:latin typeface="ES Build Medium"/>
          <a:ea typeface="ES Build Medium"/>
          <a:cs typeface="ES Build Medium"/>
          <a:sym typeface="ES Build Medium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5C362E"/>
          </a:solidFill>
          <a:uFillTx/>
          <a:latin typeface="ES Build Medium"/>
          <a:ea typeface="ES Build Medium"/>
          <a:cs typeface="ES Build Medium"/>
          <a:sym typeface="ES Build Medium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5C362E"/>
          </a:solidFill>
          <a:uFillTx/>
          <a:latin typeface="ES Build Medium"/>
          <a:ea typeface="ES Build Medium"/>
          <a:cs typeface="ES Build Medium"/>
          <a:sym typeface="ES Build Medium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5C362E"/>
          </a:solidFill>
          <a:uFillTx/>
          <a:latin typeface="ES Build Medium"/>
          <a:ea typeface="ES Build Medium"/>
          <a:cs typeface="ES Build Medium"/>
          <a:sym typeface="ES Build Medium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5C362E"/>
          </a:solidFill>
          <a:uFillTx/>
          <a:latin typeface="ES Build Medium"/>
          <a:ea typeface="ES Build Medium"/>
          <a:cs typeface="ES Build Medium"/>
          <a:sym typeface="ES Build Medium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5C362E"/>
          </a:solidFill>
          <a:uFillTx/>
          <a:latin typeface="ES Build Medium"/>
          <a:ea typeface="ES Build Medium"/>
          <a:cs typeface="ES Build Medium"/>
          <a:sym typeface="ES Build Medium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5C362E"/>
          </a:solidFill>
          <a:uFillTx/>
          <a:latin typeface="ES Build Medium"/>
          <a:ea typeface="ES Build Medium"/>
          <a:cs typeface="ES Build Medium"/>
          <a:sym typeface="ES Build Medium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5C362E"/>
          </a:solidFill>
          <a:uFillTx/>
          <a:latin typeface="ES Build Medium"/>
          <a:ea typeface="ES Build Medium"/>
          <a:cs typeface="ES Build Medium"/>
          <a:sym typeface="ES Build Medium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5C362E"/>
          </a:solidFill>
          <a:uFillTx/>
          <a:latin typeface="ES Build Medium"/>
          <a:ea typeface="ES Build Medium"/>
          <a:cs typeface="ES Build Medium"/>
          <a:sym typeface="ES Build Medium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jdelijke aanduiding voor datum 1"/>
          <p:cNvSpPr txBox="1"/>
          <p:nvPr/>
        </p:nvSpPr>
        <p:spPr>
          <a:xfrm>
            <a:off x="379095" y="6318810"/>
            <a:ext cx="2651762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600" b="1">
                <a:solidFill>
                  <a:srgbClr val="5C3D3A"/>
                </a:solidFill>
                <a:latin typeface="ES Build Medium"/>
                <a:ea typeface="ES Build Medium"/>
                <a:cs typeface="ES Build Medium"/>
                <a:sym typeface="ES Build Medium"/>
              </a:defRPr>
            </a:lvl1pPr>
          </a:lstStyle>
          <a:p>
            <a:r>
              <a:rPr dirty="0"/>
              <a:t>19 maart 2025</a:t>
            </a:r>
          </a:p>
        </p:txBody>
      </p:sp>
      <p:sp>
        <p:nvSpPr>
          <p:cNvPr id="37" name="Tijdelijke aanduiding voor dianummer 2"/>
          <p:cNvSpPr txBox="1">
            <a:spLocks noGrp="1"/>
          </p:cNvSpPr>
          <p:nvPr>
            <p:ph type="sldNum" sz="quarter" idx="2"/>
          </p:nvPr>
        </p:nvSpPr>
        <p:spPr>
          <a:xfrm>
            <a:off x="11641474" y="6318810"/>
            <a:ext cx="217151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  <p:sp>
        <p:nvSpPr>
          <p:cNvPr id="38" name="Titel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640079">
              <a:defRPr sz="4200" b="0"/>
            </a:pPr>
            <a:r>
              <a:t>‘Een project, </a:t>
            </a:r>
          </a:p>
          <a:p>
            <a:pPr defTabSz="640079">
              <a:defRPr sz="4200" b="0"/>
            </a:pPr>
            <a:r>
              <a:t>beheren en exploiteren’</a:t>
            </a:r>
          </a:p>
        </p:txBody>
      </p:sp>
      <p:sp>
        <p:nvSpPr>
          <p:cNvPr id="39" name="Tijdelijke aanduiding voor tekst 10"/>
          <p:cNvSpPr txBox="1">
            <a:spLocks noGrp="1"/>
          </p:cNvSpPr>
          <p:nvPr>
            <p:ph type="body" sz="quarter" idx="1"/>
          </p:nvPr>
        </p:nvSpPr>
        <p:spPr>
          <a:xfrm>
            <a:off x="614732" y="4271570"/>
            <a:ext cx="10607430" cy="1038966"/>
          </a:xfrm>
          <a:prstGeom prst="rect">
            <a:avLst/>
          </a:prstGeom>
        </p:spPr>
        <p:txBody>
          <a:bodyPr/>
          <a:lstStyle/>
          <a:p>
            <a:r>
              <a:t>Piet ten Haaf en Hay Christiaens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jdelijke aanduiding voor datum 3"/>
          <p:cNvSpPr txBox="1"/>
          <p:nvPr/>
        </p:nvSpPr>
        <p:spPr>
          <a:xfrm>
            <a:off x="404526" y="6344673"/>
            <a:ext cx="265176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5C3D3A"/>
                </a:solidFill>
              </a:defRPr>
            </a:lvl1pPr>
          </a:lstStyle>
          <a:p>
            <a:r>
              <a:t>19 maart 2025</a:t>
            </a:r>
          </a:p>
        </p:txBody>
      </p:sp>
      <p:sp>
        <p:nvSpPr>
          <p:cNvPr id="129" name="Tijdelijke aanduiding voor dianummer 4"/>
          <p:cNvSpPr txBox="1">
            <a:spLocks noGrp="1"/>
          </p:cNvSpPr>
          <p:nvPr>
            <p:ph type="sldNum" sz="quarter" idx="2"/>
          </p:nvPr>
        </p:nvSpPr>
        <p:spPr>
          <a:xfrm>
            <a:off x="10995387" y="6356350"/>
            <a:ext cx="358413" cy="370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pic>
        <p:nvPicPr>
          <p:cNvPr id="130" name="Canvas groot.pdf" descr="Canvas groot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74" y="98794"/>
            <a:ext cx="10268810" cy="5776206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Titel 1"/>
          <p:cNvSpPr txBox="1">
            <a:spLocks noGrp="1"/>
          </p:cNvSpPr>
          <p:nvPr>
            <p:ph type="title"/>
          </p:nvPr>
        </p:nvSpPr>
        <p:spPr>
          <a:xfrm>
            <a:off x="607678" y="167535"/>
            <a:ext cx="10515601" cy="757246"/>
          </a:xfrm>
          <a:prstGeom prst="rect">
            <a:avLst/>
          </a:prstGeom>
        </p:spPr>
        <p:txBody>
          <a:bodyPr/>
          <a:lstStyle/>
          <a:p>
            <a:r>
              <a:t>Canvas</a:t>
            </a:r>
          </a:p>
        </p:txBody>
      </p:sp>
      <p:sp>
        <p:nvSpPr>
          <p:cNvPr id="132" name="Weegschaal"/>
          <p:cNvSpPr/>
          <p:nvPr/>
        </p:nvSpPr>
        <p:spPr>
          <a:xfrm>
            <a:off x="9716259" y="2524263"/>
            <a:ext cx="1349301" cy="11792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0226" y="0"/>
                  <a:pt x="9760" y="531"/>
                  <a:pt x="9760" y="1187"/>
                </a:cubicBezTo>
                <a:cubicBezTo>
                  <a:pt x="9760" y="1611"/>
                  <a:pt x="9955" y="1983"/>
                  <a:pt x="10246" y="2193"/>
                </a:cubicBezTo>
                <a:lnTo>
                  <a:pt x="10246" y="2956"/>
                </a:lnTo>
                <a:cubicBezTo>
                  <a:pt x="9939" y="3110"/>
                  <a:pt x="9689" y="3387"/>
                  <a:pt x="9546" y="3734"/>
                </a:cubicBezTo>
                <a:lnTo>
                  <a:pt x="2528" y="3734"/>
                </a:lnTo>
                <a:lnTo>
                  <a:pt x="2528" y="4844"/>
                </a:lnTo>
                <a:lnTo>
                  <a:pt x="3409" y="4844"/>
                </a:lnTo>
                <a:lnTo>
                  <a:pt x="845" y="13979"/>
                </a:lnTo>
                <a:lnTo>
                  <a:pt x="0" y="13979"/>
                </a:lnTo>
                <a:cubicBezTo>
                  <a:pt x="713" y="15444"/>
                  <a:pt x="2079" y="16435"/>
                  <a:pt x="3648" y="16435"/>
                </a:cubicBezTo>
                <a:cubicBezTo>
                  <a:pt x="5218" y="16435"/>
                  <a:pt x="6585" y="15444"/>
                  <a:pt x="7298" y="13979"/>
                </a:cubicBezTo>
                <a:lnTo>
                  <a:pt x="6453" y="13979"/>
                </a:lnTo>
                <a:lnTo>
                  <a:pt x="3888" y="4844"/>
                </a:lnTo>
                <a:lnTo>
                  <a:pt x="9469" y="4844"/>
                </a:lnTo>
                <a:cubicBezTo>
                  <a:pt x="9583" y="5301"/>
                  <a:pt x="9872" y="5673"/>
                  <a:pt x="10246" y="5860"/>
                </a:cubicBezTo>
                <a:lnTo>
                  <a:pt x="10246" y="10137"/>
                </a:lnTo>
                <a:lnTo>
                  <a:pt x="9447" y="13379"/>
                </a:lnTo>
                <a:lnTo>
                  <a:pt x="9447" y="19963"/>
                </a:lnTo>
                <a:lnTo>
                  <a:pt x="6460" y="19963"/>
                </a:lnTo>
                <a:cubicBezTo>
                  <a:pt x="6276" y="19963"/>
                  <a:pt x="6111" y="20093"/>
                  <a:pt x="6046" y="20289"/>
                </a:cubicBezTo>
                <a:lnTo>
                  <a:pt x="5613" y="21600"/>
                </a:lnTo>
                <a:lnTo>
                  <a:pt x="15987" y="21600"/>
                </a:lnTo>
                <a:lnTo>
                  <a:pt x="15552" y="20289"/>
                </a:lnTo>
                <a:cubicBezTo>
                  <a:pt x="15487" y="20093"/>
                  <a:pt x="15322" y="19963"/>
                  <a:pt x="15139" y="19963"/>
                </a:cubicBezTo>
                <a:lnTo>
                  <a:pt x="12153" y="19963"/>
                </a:lnTo>
                <a:lnTo>
                  <a:pt x="12153" y="13379"/>
                </a:lnTo>
                <a:lnTo>
                  <a:pt x="11354" y="10139"/>
                </a:lnTo>
                <a:lnTo>
                  <a:pt x="11354" y="5860"/>
                </a:lnTo>
                <a:cubicBezTo>
                  <a:pt x="11728" y="5673"/>
                  <a:pt x="12016" y="5302"/>
                  <a:pt x="12130" y="4846"/>
                </a:cubicBezTo>
                <a:lnTo>
                  <a:pt x="17710" y="4846"/>
                </a:lnTo>
                <a:lnTo>
                  <a:pt x="15147" y="13979"/>
                </a:lnTo>
                <a:lnTo>
                  <a:pt x="14302" y="13979"/>
                </a:lnTo>
                <a:cubicBezTo>
                  <a:pt x="15015" y="15444"/>
                  <a:pt x="16380" y="16435"/>
                  <a:pt x="17950" y="16435"/>
                </a:cubicBezTo>
                <a:cubicBezTo>
                  <a:pt x="19519" y="16435"/>
                  <a:pt x="20887" y="15444"/>
                  <a:pt x="21600" y="13979"/>
                </a:cubicBezTo>
                <a:lnTo>
                  <a:pt x="20753" y="13979"/>
                </a:lnTo>
                <a:lnTo>
                  <a:pt x="18190" y="4844"/>
                </a:lnTo>
                <a:lnTo>
                  <a:pt x="19072" y="4844"/>
                </a:lnTo>
                <a:lnTo>
                  <a:pt x="19072" y="3734"/>
                </a:lnTo>
                <a:lnTo>
                  <a:pt x="12052" y="3734"/>
                </a:lnTo>
                <a:cubicBezTo>
                  <a:pt x="11909" y="3388"/>
                  <a:pt x="11661" y="3110"/>
                  <a:pt x="11354" y="2956"/>
                </a:cubicBezTo>
                <a:lnTo>
                  <a:pt x="11354" y="2193"/>
                </a:lnTo>
                <a:cubicBezTo>
                  <a:pt x="11645" y="1983"/>
                  <a:pt x="11838" y="1611"/>
                  <a:pt x="11838" y="1187"/>
                </a:cubicBezTo>
                <a:cubicBezTo>
                  <a:pt x="11838" y="531"/>
                  <a:pt x="11374" y="0"/>
                  <a:pt x="10800" y="0"/>
                </a:cubicBezTo>
                <a:close/>
                <a:moveTo>
                  <a:pt x="3486" y="5791"/>
                </a:moveTo>
                <a:lnTo>
                  <a:pt x="3486" y="13979"/>
                </a:lnTo>
                <a:lnTo>
                  <a:pt x="1188" y="13979"/>
                </a:lnTo>
                <a:lnTo>
                  <a:pt x="3486" y="5791"/>
                </a:lnTo>
                <a:close/>
                <a:moveTo>
                  <a:pt x="3812" y="5791"/>
                </a:moveTo>
                <a:lnTo>
                  <a:pt x="6110" y="13979"/>
                </a:lnTo>
                <a:lnTo>
                  <a:pt x="3812" y="13979"/>
                </a:lnTo>
                <a:lnTo>
                  <a:pt x="3812" y="5791"/>
                </a:lnTo>
                <a:close/>
                <a:moveTo>
                  <a:pt x="17788" y="5791"/>
                </a:moveTo>
                <a:lnTo>
                  <a:pt x="17788" y="13979"/>
                </a:lnTo>
                <a:lnTo>
                  <a:pt x="15490" y="13979"/>
                </a:lnTo>
                <a:lnTo>
                  <a:pt x="17788" y="5791"/>
                </a:lnTo>
                <a:close/>
                <a:moveTo>
                  <a:pt x="18114" y="5791"/>
                </a:moveTo>
                <a:lnTo>
                  <a:pt x="20412" y="13979"/>
                </a:lnTo>
                <a:lnTo>
                  <a:pt x="18114" y="13979"/>
                </a:lnTo>
                <a:lnTo>
                  <a:pt x="18114" y="5791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  <a:effectLst>
            <a:outerShdw blurRad="63500" dist="127000" dir="5400000" rotWithShape="0">
              <a:srgbClr val="000000">
                <a:alpha val="52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33" name="Dubbele pijl"/>
          <p:cNvSpPr/>
          <p:nvPr/>
        </p:nvSpPr>
        <p:spPr>
          <a:xfrm rot="16200000">
            <a:off x="7993879" y="2641881"/>
            <a:ext cx="1143001" cy="944032"/>
          </a:xfrm>
          <a:prstGeom prst="leftRightArrow">
            <a:avLst>
              <a:gd name="adj1" fmla="val 32000"/>
              <a:gd name="adj2" fmla="val 48431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ffectLst>
            <a:outerShdw blurRad="63500" dist="127000" dir="5400000" rotWithShape="0">
              <a:srgbClr val="000000">
                <a:alpha val="5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34" name="Titel 9"/>
          <p:cNvSpPr txBox="1"/>
          <p:nvPr/>
        </p:nvSpPr>
        <p:spPr>
          <a:xfrm>
            <a:off x="8174211" y="14768"/>
            <a:ext cx="4010429" cy="757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algn="ctr">
              <a:lnSpc>
                <a:spcPct val="90000"/>
              </a:lnSpc>
              <a:defRPr sz="2000" cap="all">
                <a:solidFill>
                  <a:srgbClr val="5C362E"/>
                </a:solidFill>
                <a:latin typeface="ES Build"/>
                <a:ea typeface="ES Build"/>
                <a:cs typeface="ES Build"/>
                <a:sym typeface="ES Build"/>
              </a:defRPr>
            </a:pPr>
            <a:r>
              <a:t>‘Een project, </a:t>
            </a:r>
          </a:p>
          <a:p>
            <a:pPr algn="ctr">
              <a:lnSpc>
                <a:spcPct val="90000"/>
              </a:lnSpc>
              <a:defRPr sz="2000" cap="all">
                <a:solidFill>
                  <a:srgbClr val="5C362E"/>
                </a:solidFill>
                <a:latin typeface="ES Build"/>
                <a:ea typeface="ES Build"/>
                <a:cs typeface="ES Build"/>
                <a:sym typeface="ES Build"/>
              </a:defRPr>
            </a:pPr>
            <a:r>
              <a:t>beheren en exploiteren’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Inzichtelijke cijfers</a:t>
            </a:r>
          </a:p>
        </p:txBody>
      </p:sp>
      <p:sp>
        <p:nvSpPr>
          <p:cNvPr id="139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755871" y="1364582"/>
            <a:ext cx="10515601" cy="435133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0" name="Tijdelijke aanduiding voor datum 3"/>
          <p:cNvSpPr txBox="1"/>
          <p:nvPr/>
        </p:nvSpPr>
        <p:spPr>
          <a:xfrm>
            <a:off x="404526" y="6344673"/>
            <a:ext cx="265176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5C3D3A"/>
                </a:solidFill>
              </a:defRPr>
            </a:lvl1pPr>
          </a:lstStyle>
          <a:p>
            <a:r>
              <a:t>19 maart 2025</a:t>
            </a:r>
          </a:p>
        </p:txBody>
      </p:sp>
      <p:sp>
        <p:nvSpPr>
          <p:cNvPr id="141" name="Tijdelijke aanduiding voor dianummer 4"/>
          <p:cNvSpPr txBox="1">
            <a:spLocks noGrp="1"/>
          </p:cNvSpPr>
          <p:nvPr>
            <p:ph type="sldNum" sz="quarter" idx="2"/>
          </p:nvPr>
        </p:nvSpPr>
        <p:spPr>
          <a:xfrm>
            <a:off x="11007888" y="6356350"/>
            <a:ext cx="345913" cy="370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pic>
        <p:nvPicPr>
          <p:cNvPr id="142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44" y="3687130"/>
            <a:ext cx="10594612" cy="16984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.png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749" y="1415968"/>
            <a:ext cx="10515601" cy="1729426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Titel 9"/>
          <p:cNvSpPr txBox="1"/>
          <p:nvPr/>
        </p:nvSpPr>
        <p:spPr>
          <a:xfrm>
            <a:off x="8174211" y="14768"/>
            <a:ext cx="4010429" cy="757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algn="ctr">
              <a:lnSpc>
                <a:spcPct val="90000"/>
              </a:lnSpc>
              <a:defRPr sz="2000" cap="all">
                <a:solidFill>
                  <a:srgbClr val="5C362E"/>
                </a:solidFill>
                <a:latin typeface="ES Build"/>
                <a:ea typeface="ES Build"/>
                <a:cs typeface="ES Build"/>
                <a:sym typeface="ES Build"/>
              </a:defRPr>
            </a:pPr>
            <a:r>
              <a:t>‘Een project, </a:t>
            </a:r>
          </a:p>
          <a:p>
            <a:pPr algn="ctr">
              <a:lnSpc>
                <a:spcPct val="90000"/>
              </a:lnSpc>
              <a:defRPr sz="2000" cap="all">
                <a:solidFill>
                  <a:srgbClr val="5C362E"/>
                </a:solidFill>
                <a:latin typeface="ES Build"/>
                <a:ea typeface="ES Build"/>
                <a:cs typeface="ES Build"/>
                <a:sym typeface="ES Build"/>
              </a:defRPr>
            </a:pPr>
            <a:r>
              <a:t>beheren en exploiteren’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Quote</a:t>
            </a:r>
          </a:p>
        </p:txBody>
      </p:sp>
      <p:sp>
        <p:nvSpPr>
          <p:cNvPr id="149" name="Tijdelijke aanduiding voor inhoud 2"/>
          <p:cNvSpPr txBox="1">
            <a:spLocks noGrp="1"/>
          </p:cNvSpPr>
          <p:nvPr>
            <p:ph type="body" sz="half" idx="1"/>
          </p:nvPr>
        </p:nvSpPr>
        <p:spPr>
          <a:xfrm>
            <a:off x="363325" y="2438310"/>
            <a:ext cx="10515601" cy="2244684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r>
              <a:t>“Alles wat in de natuur niet groeit gaat dood”</a:t>
            </a:r>
          </a:p>
          <a:p>
            <a:pPr marL="0" indent="0" algn="ctr">
              <a:buSzTx/>
              <a:buNone/>
            </a:pPr>
            <a:r>
              <a:t>en</a:t>
            </a:r>
          </a:p>
          <a:p>
            <a:pPr marL="0" indent="0" algn="ctr">
              <a:buSzTx/>
              <a:buNone/>
            </a:pPr>
            <a:r>
              <a:t>“Stilstand is achteruitgang”</a:t>
            </a:r>
          </a:p>
        </p:txBody>
      </p:sp>
      <p:sp>
        <p:nvSpPr>
          <p:cNvPr id="150" name="Tijdelijke aanduiding voor datum 3"/>
          <p:cNvSpPr txBox="1"/>
          <p:nvPr/>
        </p:nvSpPr>
        <p:spPr>
          <a:xfrm>
            <a:off x="404526" y="6344673"/>
            <a:ext cx="265176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5C3D3A"/>
                </a:solidFill>
              </a:defRPr>
            </a:lvl1pPr>
          </a:lstStyle>
          <a:p>
            <a:r>
              <a:t>19 maart 2025</a:t>
            </a:r>
          </a:p>
        </p:txBody>
      </p:sp>
      <p:sp>
        <p:nvSpPr>
          <p:cNvPr id="151" name="Tijdelijke aanduiding voor dianummer 4"/>
          <p:cNvSpPr txBox="1">
            <a:spLocks noGrp="1"/>
          </p:cNvSpPr>
          <p:nvPr>
            <p:ph type="sldNum" sz="quarter" idx="2"/>
          </p:nvPr>
        </p:nvSpPr>
        <p:spPr>
          <a:xfrm>
            <a:off x="10995387" y="6356350"/>
            <a:ext cx="358413" cy="370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152" name="Man"/>
          <p:cNvSpPr/>
          <p:nvPr/>
        </p:nvSpPr>
        <p:spPr>
          <a:xfrm>
            <a:off x="2589643" y="3190589"/>
            <a:ext cx="593442" cy="1532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502" extrusionOk="0">
                <a:moveTo>
                  <a:pt x="10246" y="10"/>
                </a:moveTo>
                <a:cubicBezTo>
                  <a:pt x="9651" y="39"/>
                  <a:pt x="9052" y="142"/>
                  <a:pt x="8490" y="331"/>
                </a:cubicBezTo>
                <a:cubicBezTo>
                  <a:pt x="7409" y="697"/>
                  <a:pt x="7827" y="1471"/>
                  <a:pt x="7827" y="1471"/>
                </a:cubicBezTo>
                <a:cubicBezTo>
                  <a:pt x="7827" y="1471"/>
                  <a:pt x="7467" y="1472"/>
                  <a:pt x="7689" y="1837"/>
                </a:cubicBezTo>
                <a:cubicBezTo>
                  <a:pt x="7827" y="2069"/>
                  <a:pt x="7730" y="2122"/>
                  <a:pt x="8174" y="2197"/>
                </a:cubicBezTo>
                <a:cubicBezTo>
                  <a:pt x="8285" y="2477"/>
                  <a:pt x="8629" y="2493"/>
                  <a:pt x="8629" y="2983"/>
                </a:cubicBezTo>
                <a:cubicBezTo>
                  <a:pt x="8629" y="2988"/>
                  <a:pt x="8355" y="2978"/>
                  <a:pt x="8161" y="3134"/>
                </a:cubicBezTo>
                <a:cubicBezTo>
                  <a:pt x="8106" y="3177"/>
                  <a:pt x="8049" y="3322"/>
                  <a:pt x="7827" y="3359"/>
                </a:cubicBezTo>
                <a:cubicBezTo>
                  <a:pt x="6842" y="3542"/>
                  <a:pt x="4636" y="3731"/>
                  <a:pt x="4095" y="3941"/>
                </a:cubicBezTo>
                <a:cubicBezTo>
                  <a:pt x="3332" y="4237"/>
                  <a:pt x="185" y="6557"/>
                  <a:pt x="185" y="6783"/>
                </a:cubicBezTo>
                <a:cubicBezTo>
                  <a:pt x="185" y="7133"/>
                  <a:pt x="112" y="7369"/>
                  <a:pt x="306" y="7546"/>
                </a:cubicBezTo>
                <a:cubicBezTo>
                  <a:pt x="1138" y="8300"/>
                  <a:pt x="2140" y="9548"/>
                  <a:pt x="3388" y="10139"/>
                </a:cubicBezTo>
                <a:cubicBezTo>
                  <a:pt x="3555" y="10220"/>
                  <a:pt x="3874" y="10313"/>
                  <a:pt x="4290" y="10366"/>
                </a:cubicBezTo>
                <a:cubicBezTo>
                  <a:pt x="4706" y="10420"/>
                  <a:pt x="5414" y="10539"/>
                  <a:pt x="5400" y="10636"/>
                </a:cubicBezTo>
                <a:cubicBezTo>
                  <a:pt x="5261" y="11507"/>
                  <a:pt x="4984" y="13595"/>
                  <a:pt x="4775" y="14591"/>
                </a:cubicBezTo>
                <a:cubicBezTo>
                  <a:pt x="4637" y="15242"/>
                  <a:pt x="4526" y="15984"/>
                  <a:pt x="4429" y="16447"/>
                </a:cubicBezTo>
                <a:cubicBezTo>
                  <a:pt x="4262" y="17244"/>
                  <a:pt x="4221" y="18180"/>
                  <a:pt x="3666" y="19165"/>
                </a:cubicBezTo>
                <a:cubicBezTo>
                  <a:pt x="3416" y="19617"/>
                  <a:pt x="2972" y="20214"/>
                  <a:pt x="3250" y="20214"/>
                </a:cubicBezTo>
                <a:cubicBezTo>
                  <a:pt x="2833" y="20612"/>
                  <a:pt x="1236" y="20827"/>
                  <a:pt x="432" y="20913"/>
                </a:cubicBezTo>
                <a:cubicBezTo>
                  <a:pt x="154" y="20940"/>
                  <a:pt x="-25" y="21043"/>
                  <a:pt x="3" y="21156"/>
                </a:cubicBezTo>
                <a:lnTo>
                  <a:pt x="29" y="21225"/>
                </a:lnTo>
                <a:cubicBezTo>
                  <a:pt x="43" y="21311"/>
                  <a:pt x="324" y="21344"/>
                  <a:pt x="393" y="21344"/>
                </a:cubicBezTo>
                <a:cubicBezTo>
                  <a:pt x="837" y="21376"/>
                  <a:pt x="2207" y="21461"/>
                  <a:pt x="3206" y="21305"/>
                </a:cubicBezTo>
                <a:cubicBezTo>
                  <a:pt x="4371" y="21128"/>
                  <a:pt x="5857" y="21247"/>
                  <a:pt x="7008" y="21188"/>
                </a:cubicBezTo>
                <a:cubicBezTo>
                  <a:pt x="7355" y="21171"/>
                  <a:pt x="7398" y="20692"/>
                  <a:pt x="7259" y="20471"/>
                </a:cubicBezTo>
                <a:cubicBezTo>
                  <a:pt x="7218" y="20407"/>
                  <a:pt x="7134" y="20375"/>
                  <a:pt x="7134" y="20375"/>
                </a:cubicBezTo>
                <a:lnTo>
                  <a:pt x="7190" y="20412"/>
                </a:lnTo>
                <a:cubicBezTo>
                  <a:pt x="7773" y="20434"/>
                  <a:pt x="8367" y="17905"/>
                  <a:pt x="8742" y="15860"/>
                </a:cubicBezTo>
                <a:cubicBezTo>
                  <a:pt x="8908" y="14999"/>
                  <a:pt x="10033" y="13116"/>
                  <a:pt x="10394" y="12497"/>
                </a:cubicBezTo>
                <a:cubicBezTo>
                  <a:pt x="10421" y="12443"/>
                  <a:pt x="10630" y="12443"/>
                  <a:pt x="10658" y="12497"/>
                </a:cubicBezTo>
                <a:cubicBezTo>
                  <a:pt x="10880" y="12987"/>
                  <a:pt x="11168" y="14031"/>
                  <a:pt x="11473" y="14757"/>
                </a:cubicBezTo>
                <a:cubicBezTo>
                  <a:pt x="11542" y="14924"/>
                  <a:pt x="11753" y="15564"/>
                  <a:pt x="11781" y="15968"/>
                </a:cubicBezTo>
                <a:cubicBezTo>
                  <a:pt x="11892" y="17206"/>
                  <a:pt x="11572" y="19842"/>
                  <a:pt x="12002" y="20175"/>
                </a:cubicBezTo>
                <a:cubicBezTo>
                  <a:pt x="12002" y="20175"/>
                  <a:pt x="11906" y="20682"/>
                  <a:pt x="11490" y="21053"/>
                </a:cubicBezTo>
                <a:cubicBezTo>
                  <a:pt x="10908" y="21575"/>
                  <a:pt x="13763" y="21580"/>
                  <a:pt x="14568" y="21381"/>
                </a:cubicBezTo>
                <a:cubicBezTo>
                  <a:pt x="15608" y="21128"/>
                  <a:pt x="14986" y="20682"/>
                  <a:pt x="15028" y="20488"/>
                </a:cubicBezTo>
                <a:cubicBezTo>
                  <a:pt x="15125" y="20316"/>
                  <a:pt x="15333" y="20316"/>
                  <a:pt x="15444" y="19950"/>
                </a:cubicBezTo>
                <a:cubicBezTo>
                  <a:pt x="15763" y="18841"/>
                  <a:pt x="15485" y="17442"/>
                  <a:pt x="15513" y="16318"/>
                </a:cubicBezTo>
                <a:cubicBezTo>
                  <a:pt x="15527" y="15946"/>
                  <a:pt x="15886" y="15230"/>
                  <a:pt x="15886" y="14229"/>
                </a:cubicBezTo>
                <a:cubicBezTo>
                  <a:pt x="15886" y="13223"/>
                  <a:pt x="15888" y="12330"/>
                  <a:pt x="15721" y="11431"/>
                </a:cubicBezTo>
                <a:cubicBezTo>
                  <a:pt x="15610" y="10839"/>
                  <a:pt x="16110" y="10802"/>
                  <a:pt x="15652" y="10044"/>
                </a:cubicBezTo>
                <a:cubicBezTo>
                  <a:pt x="17247" y="10108"/>
                  <a:pt x="17453" y="10054"/>
                  <a:pt x="17967" y="9801"/>
                </a:cubicBezTo>
                <a:cubicBezTo>
                  <a:pt x="19312" y="9123"/>
                  <a:pt x="20798" y="7585"/>
                  <a:pt x="21062" y="7321"/>
                </a:cubicBezTo>
                <a:cubicBezTo>
                  <a:pt x="21575" y="7278"/>
                  <a:pt x="21546" y="6846"/>
                  <a:pt x="21296" y="6534"/>
                </a:cubicBezTo>
                <a:cubicBezTo>
                  <a:pt x="21226" y="6453"/>
                  <a:pt x="20909" y="6465"/>
                  <a:pt x="20854" y="6384"/>
                </a:cubicBezTo>
                <a:cubicBezTo>
                  <a:pt x="20424" y="5755"/>
                  <a:pt x="17691" y="4302"/>
                  <a:pt x="17247" y="3990"/>
                </a:cubicBezTo>
                <a:cubicBezTo>
                  <a:pt x="16859" y="3715"/>
                  <a:pt x="14264" y="3516"/>
                  <a:pt x="13376" y="3381"/>
                </a:cubicBezTo>
                <a:cubicBezTo>
                  <a:pt x="13237" y="3360"/>
                  <a:pt x="13085" y="3300"/>
                  <a:pt x="13029" y="3247"/>
                </a:cubicBezTo>
                <a:cubicBezTo>
                  <a:pt x="13001" y="3225"/>
                  <a:pt x="12988" y="3204"/>
                  <a:pt x="12960" y="3183"/>
                </a:cubicBezTo>
                <a:cubicBezTo>
                  <a:pt x="12724" y="2984"/>
                  <a:pt x="12392" y="2989"/>
                  <a:pt x="12392" y="2989"/>
                </a:cubicBezTo>
                <a:cubicBezTo>
                  <a:pt x="12350" y="2839"/>
                  <a:pt x="12319" y="2714"/>
                  <a:pt x="12444" y="2628"/>
                </a:cubicBezTo>
                <a:cubicBezTo>
                  <a:pt x="12610" y="2504"/>
                  <a:pt x="12750" y="2364"/>
                  <a:pt x="12847" y="2219"/>
                </a:cubicBezTo>
                <a:cubicBezTo>
                  <a:pt x="13041" y="2203"/>
                  <a:pt x="13196" y="2213"/>
                  <a:pt x="13376" y="1933"/>
                </a:cubicBezTo>
                <a:cubicBezTo>
                  <a:pt x="13445" y="1810"/>
                  <a:pt x="13748" y="1482"/>
                  <a:pt x="13276" y="1471"/>
                </a:cubicBezTo>
                <a:cubicBezTo>
                  <a:pt x="13373" y="1245"/>
                  <a:pt x="13679" y="444"/>
                  <a:pt x="12500" y="272"/>
                </a:cubicBezTo>
                <a:cubicBezTo>
                  <a:pt x="12154" y="223"/>
                  <a:pt x="12141" y="153"/>
                  <a:pt x="11989" y="126"/>
                </a:cubicBezTo>
                <a:cubicBezTo>
                  <a:pt x="11434" y="23"/>
                  <a:pt x="10841" y="-20"/>
                  <a:pt x="10246" y="10"/>
                </a:cubicBezTo>
                <a:close/>
                <a:moveTo>
                  <a:pt x="16042" y="6038"/>
                </a:moveTo>
                <a:cubicBezTo>
                  <a:pt x="16175" y="6060"/>
                  <a:pt x="16316" y="6123"/>
                  <a:pt x="16371" y="6147"/>
                </a:cubicBezTo>
                <a:cubicBezTo>
                  <a:pt x="17342" y="6567"/>
                  <a:pt x="18104" y="6825"/>
                  <a:pt x="18201" y="6955"/>
                </a:cubicBezTo>
                <a:cubicBezTo>
                  <a:pt x="18270" y="7186"/>
                  <a:pt x="18326" y="7449"/>
                  <a:pt x="18326" y="7449"/>
                </a:cubicBezTo>
                <a:cubicBezTo>
                  <a:pt x="18326" y="7449"/>
                  <a:pt x="17454" y="9005"/>
                  <a:pt x="17052" y="9124"/>
                </a:cubicBezTo>
                <a:cubicBezTo>
                  <a:pt x="16802" y="9205"/>
                  <a:pt x="15790" y="8946"/>
                  <a:pt x="15236" y="8972"/>
                </a:cubicBezTo>
                <a:cubicBezTo>
                  <a:pt x="15236" y="8703"/>
                  <a:pt x="15249" y="8450"/>
                  <a:pt x="15305" y="7950"/>
                </a:cubicBezTo>
                <a:cubicBezTo>
                  <a:pt x="15374" y="7347"/>
                  <a:pt x="15692" y="6443"/>
                  <a:pt x="15747" y="6174"/>
                </a:cubicBezTo>
                <a:cubicBezTo>
                  <a:pt x="15782" y="6034"/>
                  <a:pt x="15908" y="6016"/>
                  <a:pt x="16042" y="6038"/>
                </a:cubicBezTo>
                <a:close/>
                <a:moveTo>
                  <a:pt x="5001" y="6053"/>
                </a:moveTo>
                <a:cubicBezTo>
                  <a:pt x="5137" y="6043"/>
                  <a:pt x="5286" y="6074"/>
                  <a:pt x="5317" y="6131"/>
                </a:cubicBezTo>
                <a:cubicBezTo>
                  <a:pt x="5456" y="6389"/>
                  <a:pt x="5454" y="6740"/>
                  <a:pt x="5551" y="7133"/>
                </a:cubicBezTo>
                <a:cubicBezTo>
                  <a:pt x="5704" y="7752"/>
                  <a:pt x="5968" y="8369"/>
                  <a:pt x="5898" y="8735"/>
                </a:cubicBezTo>
                <a:cubicBezTo>
                  <a:pt x="5870" y="8918"/>
                  <a:pt x="5912" y="9091"/>
                  <a:pt x="5898" y="9107"/>
                </a:cubicBezTo>
                <a:cubicBezTo>
                  <a:pt x="5898" y="9107"/>
                  <a:pt x="5413" y="9295"/>
                  <a:pt x="5205" y="9322"/>
                </a:cubicBezTo>
                <a:cubicBezTo>
                  <a:pt x="4899" y="9355"/>
                  <a:pt x="4593" y="9462"/>
                  <a:pt x="4537" y="9430"/>
                </a:cubicBezTo>
                <a:cubicBezTo>
                  <a:pt x="4149" y="9150"/>
                  <a:pt x="3152" y="7622"/>
                  <a:pt x="3042" y="7385"/>
                </a:cubicBezTo>
                <a:cubicBezTo>
                  <a:pt x="3097" y="7251"/>
                  <a:pt x="3139" y="7062"/>
                  <a:pt x="3167" y="6965"/>
                </a:cubicBezTo>
                <a:cubicBezTo>
                  <a:pt x="3181" y="6922"/>
                  <a:pt x="3206" y="6884"/>
                  <a:pt x="3276" y="6852"/>
                </a:cubicBezTo>
                <a:cubicBezTo>
                  <a:pt x="3539" y="6701"/>
                  <a:pt x="4330" y="6260"/>
                  <a:pt x="4871" y="6077"/>
                </a:cubicBezTo>
                <a:cubicBezTo>
                  <a:pt x="4909" y="6063"/>
                  <a:pt x="4955" y="6057"/>
                  <a:pt x="5001" y="6053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  <a:effectLst>
            <a:outerShdw blurRad="63500" dist="127000" dir="5400000" rotWithShape="0">
              <a:srgbClr val="000000">
                <a:alpha val="5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53" name="Doodshoofd"/>
          <p:cNvSpPr/>
          <p:nvPr/>
        </p:nvSpPr>
        <p:spPr>
          <a:xfrm>
            <a:off x="9745128" y="2135347"/>
            <a:ext cx="1014471" cy="1448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1" h="21547" extrusionOk="0">
                <a:moveTo>
                  <a:pt x="10621" y="0"/>
                </a:moveTo>
                <a:cubicBezTo>
                  <a:pt x="8452" y="0"/>
                  <a:pt x="6450" y="505"/>
                  <a:pt x="4985" y="1420"/>
                </a:cubicBezTo>
                <a:cubicBezTo>
                  <a:pt x="3496" y="2351"/>
                  <a:pt x="2676" y="3652"/>
                  <a:pt x="2676" y="5082"/>
                </a:cubicBezTo>
                <a:cubicBezTo>
                  <a:pt x="2676" y="6422"/>
                  <a:pt x="3143" y="6794"/>
                  <a:pt x="4370" y="7570"/>
                </a:cubicBezTo>
                <a:cubicBezTo>
                  <a:pt x="4340" y="7270"/>
                  <a:pt x="4246" y="7098"/>
                  <a:pt x="4021" y="6689"/>
                </a:cubicBezTo>
                <a:cubicBezTo>
                  <a:pt x="3978" y="6612"/>
                  <a:pt x="3931" y="6527"/>
                  <a:pt x="3879" y="6433"/>
                </a:cubicBezTo>
                <a:cubicBezTo>
                  <a:pt x="3439" y="5619"/>
                  <a:pt x="3776" y="4807"/>
                  <a:pt x="3791" y="4773"/>
                </a:cubicBezTo>
                <a:lnTo>
                  <a:pt x="4155" y="4851"/>
                </a:lnTo>
                <a:lnTo>
                  <a:pt x="4521" y="4929"/>
                </a:lnTo>
                <a:cubicBezTo>
                  <a:pt x="4518" y="4936"/>
                  <a:pt x="4245" y="5601"/>
                  <a:pt x="4590" y="6237"/>
                </a:cubicBezTo>
                <a:cubicBezTo>
                  <a:pt x="4640" y="6331"/>
                  <a:pt x="4687" y="6414"/>
                  <a:pt x="4729" y="6491"/>
                </a:cubicBezTo>
                <a:cubicBezTo>
                  <a:pt x="5021" y="7020"/>
                  <a:pt x="5143" y="7240"/>
                  <a:pt x="5143" y="7835"/>
                </a:cubicBezTo>
                <a:cubicBezTo>
                  <a:pt x="5143" y="8142"/>
                  <a:pt x="5028" y="8416"/>
                  <a:pt x="4918" y="8681"/>
                </a:cubicBezTo>
                <a:cubicBezTo>
                  <a:pt x="4785" y="8999"/>
                  <a:pt x="4670" y="9274"/>
                  <a:pt x="4760" y="9569"/>
                </a:cubicBezTo>
                <a:cubicBezTo>
                  <a:pt x="4915" y="10082"/>
                  <a:pt x="5546" y="10399"/>
                  <a:pt x="6042" y="10399"/>
                </a:cubicBezTo>
                <a:cubicBezTo>
                  <a:pt x="7019" y="10399"/>
                  <a:pt x="7441" y="11009"/>
                  <a:pt x="7573" y="11479"/>
                </a:cubicBezTo>
                <a:lnTo>
                  <a:pt x="8480" y="11479"/>
                </a:lnTo>
                <a:lnTo>
                  <a:pt x="8480" y="10919"/>
                </a:lnTo>
                <a:lnTo>
                  <a:pt x="9243" y="10919"/>
                </a:lnTo>
                <a:lnTo>
                  <a:pt x="9243" y="11479"/>
                </a:lnTo>
                <a:lnTo>
                  <a:pt x="10238" y="11479"/>
                </a:lnTo>
                <a:lnTo>
                  <a:pt x="10238" y="10919"/>
                </a:lnTo>
                <a:lnTo>
                  <a:pt x="11001" y="10919"/>
                </a:lnTo>
                <a:lnTo>
                  <a:pt x="11001" y="11479"/>
                </a:lnTo>
                <a:lnTo>
                  <a:pt x="11999" y="11479"/>
                </a:lnTo>
                <a:lnTo>
                  <a:pt x="11999" y="10919"/>
                </a:lnTo>
                <a:lnTo>
                  <a:pt x="12760" y="10919"/>
                </a:lnTo>
                <a:lnTo>
                  <a:pt x="12760" y="11479"/>
                </a:lnTo>
                <a:lnTo>
                  <a:pt x="13669" y="11479"/>
                </a:lnTo>
                <a:cubicBezTo>
                  <a:pt x="13801" y="11009"/>
                  <a:pt x="14223" y="10399"/>
                  <a:pt x="15200" y="10399"/>
                </a:cubicBezTo>
                <a:cubicBezTo>
                  <a:pt x="15696" y="10399"/>
                  <a:pt x="16327" y="10082"/>
                  <a:pt x="16482" y="9569"/>
                </a:cubicBezTo>
                <a:cubicBezTo>
                  <a:pt x="16572" y="9274"/>
                  <a:pt x="16457" y="8999"/>
                  <a:pt x="16324" y="8681"/>
                </a:cubicBezTo>
                <a:cubicBezTo>
                  <a:pt x="16214" y="8416"/>
                  <a:pt x="16099" y="8142"/>
                  <a:pt x="16099" y="7835"/>
                </a:cubicBezTo>
                <a:cubicBezTo>
                  <a:pt x="16099" y="7239"/>
                  <a:pt x="16219" y="7020"/>
                  <a:pt x="16511" y="6491"/>
                </a:cubicBezTo>
                <a:cubicBezTo>
                  <a:pt x="16553" y="6414"/>
                  <a:pt x="16599" y="6331"/>
                  <a:pt x="16650" y="6237"/>
                </a:cubicBezTo>
                <a:cubicBezTo>
                  <a:pt x="16994" y="5601"/>
                  <a:pt x="16724" y="4936"/>
                  <a:pt x="16721" y="4929"/>
                </a:cubicBezTo>
                <a:lnTo>
                  <a:pt x="17451" y="4773"/>
                </a:lnTo>
                <a:cubicBezTo>
                  <a:pt x="17466" y="4807"/>
                  <a:pt x="17804" y="5619"/>
                  <a:pt x="17362" y="6433"/>
                </a:cubicBezTo>
                <a:cubicBezTo>
                  <a:pt x="17311" y="6527"/>
                  <a:pt x="17264" y="6611"/>
                  <a:pt x="17221" y="6688"/>
                </a:cubicBezTo>
                <a:cubicBezTo>
                  <a:pt x="16996" y="7097"/>
                  <a:pt x="16901" y="7270"/>
                  <a:pt x="16872" y="7570"/>
                </a:cubicBezTo>
                <a:cubicBezTo>
                  <a:pt x="18099" y="6794"/>
                  <a:pt x="18566" y="6422"/>
                  <a:pt x="18566" y="5082"/>
                </a:cubicBezTo>
                <a:cubicBezTo>
                  <a:pt x="18566" y="3652"/>
                  <a:pt x="17744" y="2352"/>
                  <a:pt x="16255" y="1420"/>
                </a:cubicBezTo>
                <a:cubicBezTo>
                  <a:pt x="14790" y="505"/>
                  <a:pt x="12790" y="0"/>
                  <a:pt x="10621" y="0"/>
                </a:cubicBezTo>
                <a:close/>
                <a:moveTo>
                  <a:pt x="7922" y="5910"/>
                </a:moveTo>
                <a:cubicBezTo>
                  <a:pt x="10338" y="5910"/>
                  <a:pt x="9900" y="7158"/>
                  <a:pt x="9461" y="7626"/>
                </a:cubicBezTo>
                <a:cubicBezTo>
                  <a:pt x="9021" y="8094"/>
                  <a:pt x="7592" y="9302"/>
                  <a:pt x="6384" y="8054"/>
                </a:cubicBezTo>
                <a:cubicBezTo>
                  <a:pt x="5176" y="6806"/>
                  <a:pt x="6275" y="5910"/>
                  <a:pt x="7922" y="5910"/>
                </a:cubicBezTo>
                <a:close/>
                <a:moveTo>
                  <a:pt x="13319" y="5910"/>
                </a:moveTo>
                <a:cubicBezTo>
                  <a:pt x="14966" y="5910"/>
                  <a:pt x="16063" y="6806"/>
                  <a:pt x="14855" y="8054"/>
                </a:cubicBezTo>
                <a:cubicBezTo>
                  <a:pt x="13647" y="9302"/>
                  <a:pt x="12220" y="8094"/>
                  <a:pt x="11781" y="7626"/>
                </a:cubicBezTo>
                <a:cubicBezTo>
                  <a:pt x="11342" y="7158"/>
                  <a:pt x="10904" y="5910"/>
                  <a:pt x="13319" y="5910"/>
                </a:cubicBezTo>
                <a:close/>
                <a:moveTo>
                  <a:pt x="10621" y="8587"/>
                </a:moveTo>
                <a:cubicBezTo>
                  <a:pt x="11915" y="8863"/>
                  <a:pt x="11935" y="9797"/>
                  <a:pt x="11568" y="10103"/>
                </a:cubicBezTo>
                <a:cubicBezTo>
                  <a:pt x="11202" y="10409"/>
                  <a:pt x="10621" y="9935"/>
                  <a:pt x="10621" y="9935"/>
                </a:cubicBezTo>
                <a:cubicBezTo>
                  <a:pt x="10621" y="9935"/>
                  <a:pt x="10040" y="10409"/>
                  <a:pt x="9674" y="10103"/>
                </a:cubicBezTo>
                <a:cubicBezTo>
                  <a:pt x="9307" y="9797"/>
                  <a:pt x="9327" y="8863"/>
                  <a:pt x="10621" y="8587"/>
                </a:cubicBezTo>
                <a:close/>
                <a:moveTo>
                  <a:pt x="5992" y="10937"/>
                </a:moveTo>
                <a:cubicBezTo>
                  <a:pt x="6051" y="12945"/>
                  <a:pt x="6696" y="13311"/>
                  <a:pt x="7391" y="13396"/>
                </a:cubicBezTo>
                <a:cubicBezTo>
                  <a:pt x="8607" y="13545"/>
                  <a:pt x="10601" y="13547"/>
                  <a:pt x="10621" y="13547"/>
                </a:cubicBezTo>
                <a:cubicBezTo>
                  <a:pt x="10641" y="13547"/>
                  <a:pt x="12634" y="13545"/>
                  <a:pt x="13848" y="13396"/>
                </a:cubicBezTo>
                <a:cubicBezTo>
                  <a:pt x="14988" y="13256"/>
                  <a:pt x="15221" y="12164"/>
                  <a:pt x="15250" y="10937"/>
                </a:cubicBezTo>
                <a:cubicBezTo>
                  <a:pt x="15233" y="10938"/>
                  <a:pt x="15215" y="10941"/>
                  <a:pt x="15197" y="10941"/>
                </a:cubicBezTo>
                <a:cubicBezTo>
                  <a:pt x="14628" y="10941"/>
                  <a:pt x="14455" y="11406"/>
                  <a:pt x="14403" y="11637"/>
                </a:cubicBezTo>
                <a:lnTo>
                  <a:pt x="14403" y="12580"/>
                </a:lnTo>
                <a:lnTo>
                  <a:pt x="13640" y="12580"/>
                </a:lnTo>
                <a:lnTo>
                  <a:pt x="13640" y="12020"/>
                </a:lnTo>
                <a:lnTo>
                  <a:pt x="12760" y="12020"/>
                </a:lnTo>
                <a:lnTo>
                  <a:pt x="12760" y="12580"/>
                </a:lnTo>
                <a:lnTo>
                  <a:pt x="11997" y="12580"/>
                </a:lnTo>
                <a:lnTo>
                  <a:pt x="11997" y="12020"/>
                </a:lnTo>
                <a:lnTo>
                  <a:pt x="11001" y="12020"/>
                </a:lnTo>
                <a:lnTo>
                  <a:pt x="11001" y="12580"/>
                </a:lnTo>
                <a:lnTo>
                  <a:pt x="10238" y="12580"/>
                </a:lnTo>
                <a:lnTo>
                  <a:pt x="10238" y="12020"/>
                </a:lnTo>
                <a:lnTo>
                  <a:pt x="9243" y="12020"/>
                </a:lnTo>
                <a:lnTo>
                  <a:pt x="9243" y="12580"/>
                </a:lnTo>
                <a:lnTo>
                  <a:pt x="8480" y="12580"/>
                </a:lnTo>
                <a:lnTo>
                  <a:pt x="8480" y="12020"/>
                </a:lnTo>
                <a:lnTo>
                  <a:pt x="7599" y="12020"/>
                </a:lnTo>
                <a:lnTo>
                  <a:pt x="7599" y="12580"/>
                </a:lnTo>
                <a:lnTo>
                  <a:pt x="6836" y="12580"/>
                </a:lnTo>
                <a:lnTo>
                  <a:pt x="6836" y="11637"/>
                </a:lnTo>
                <a:cubicBezTo>
                  <a:pt x="6785" y="11406"/>
                  <a:pt x="6611" y="10941"/>
                  <a:pt x="6042" y="10941"/>
                </a:cubicBezTo>
                <a:cubicBezTo>
                  <a:pt x="6025" y="10941"/>
                  <a:pt x="6008" y="10938"/>
                  <a:pt x="5992" y="10937"/>
                </a:cubicBezTo>
                <a:close/>
                <a:moveTo>
                  <a:pt x="18724" y="11960"/>
                </a:moveTo>
                <a:cubicBezTo>
                  <a:pt x="18679" y="11960"/>
                  <a:pt x="18630" y="11962"/>
                  <a:pt x="18578" y="11965"/>
                </a:cubicBezTo>
                <a:cubicBezTo>
                  <a:pt x="17773" y="12017"/>
                  <a:pt x="17571" y="12819"/>
                  <a:pt x="16975" y="13190"/>
                </a:cubicBezTo>
                <a:cubicBezTo>
                  <a:pt x="16446" y="13520"/>
                  <a:pt x="3685" y="18765"/>
                  <a:pt x="3126" y="19006"/>
                </a:cubicBezTo>
                <a:cubicBezTo>
                  <a:pt x="2780" y="19156"/>
                  <a:pt x="2366" y="19181"/>
                  <a:pt x="1954" y="19181"/>
                </a:cubicBezTo>
                <a:cubicBezTo>
                  <a:pt x="1744" y="19181"/>
                  <a:pt x="1534" y="19175"/>
                  <a:pt x="1334" y="19175"/>
                </a:cubicBezTo>
                <a:cubicBezTo>
                  <a:pt x="731" y="19175"/>
                  <a:pt x="215" y="19234"/>
                  <a:pt x="37" y="19710"/>
                </a:cubicBezTo>
                <a:cubicBezTo>
                  <a:pt x="-177" y="20284"/>
                  <a:pt x="567" y="20350"/>
                  <a:pt x="1329" y="20802"/>
                </a:cubicBezTo>
                <a:cubicBezTo>
                  <a:pt x="1924" y="21156"/>
                  <a:pt x="1829" y="21547"/>
                  <a:pt x="2523" y="21547"/>
                </a:cubicBezTo>
                <a:cubicBezTo>
                  <a:pt x="2570" y="21547"/>
                  <a:pt x="2622" y="21545"/>
                  <a:pt x="2676" y="21541"/>
                </a:cubicBezTo>
                <a:cubicBezTo>
                  <a:pt x="3480" y="21487"/>
                  <a:pt x="3676" y="20683"/>
                  <a:pt x="4269" y="20310"/>
                </a:cubicBezTo>
                <a:cubicBezTo>
                  <a:pt x="4796" y="19978"/>
                  <a:pt x="17548" y="14736"/>
                  <a:pt x="18109" y="14497"/>
                </a:cubicBezTo>
                <a:cubicBezTo>
                  <a:pt x="18446" y="14353"/>
                  <a:pt x="18847" y="14327"/>
                  <a:pt x="19248" y="14327"/>
                </a:cubicBezTo>
                <a:cubicBezTo>
                  <a:pt x="19480" y="14327"/>
                  <a:pt x="19714" y="14336"/>
                  <a:pt x="19934" y="14336"/>
                </a:cubicBezTo>
                <a:cubicBezTo>
                  <a:pt x="20523" y="14336"/>
                  <a:pt x="21024" y="14272"/>
                  <a:pt x="21202" y="13805"/>
                </a:cubicBezTo>
                <a:cubicBezTo>
                  <a:pt x="21421" y="13232"/>
                  <a:pt x="20676" y="13163"/>
                  <a:pt x="19917" y="12708"/>
                </a:cubicBezTo>
                <a:cubicBezTo>
                  <a:pt x="19323" y="12351"/>
                  <a:pt x="19425" y="11960"/>
                  <a:pt x="18724" y="11960"/>
                </a:cubicBezTo>
                <a:close/>
                <a:moveTo>
                  <a:pt x="2384" y="11965"/>
                </a:moveTo>
                <a:cubicBezTo>
                  <a:pt x="1828" y="12014"/>
                  <a:pt x="1878" y="12376"/>
                  <a:pt x="1324" y="12708"/>
                </a:cubicBezTo>
                <a:cubicBezTo>
                  <a:pt x="566" y="13163"/>
                  <a:pt x="-179" y="13232"/>
                  <a:pt x="40" y="13805"/>
                </a:cubicBezTo>
                <a:cubicBezTo>
                  <a:pt x="399" y="14747"/>
                  <a:pt x="2077" y="14046"/>
                  <a:pt x="3133" y="14497"/>
                </a:cubicBezTo>
                <a:cubicBezTo>
                  <a:pt x="3352" y="14590"/>
                  <a:pt x="5429" y="15447"/>
                  <a:pt x="7913" y="16476"/>
                </a:cubicBezTo>
                <a:cubicBezTo>
                  <a:pt x="8576" y="16201"/>
                  <a:pt x="9270" y="15914"/>
                  <a:pt x="9963" y="15625"/>
                </a:cubicBezTo>
                <a:cubicBezTo>
                  <a:pt x="7086" y="14426"/>
                  <a:pt x="4499" y="13335"/>
                  <a:pt x="4267" y="13190"/>
                </a:cubicBezTo>
                <a:cubicBezTo>
                  <a:pt x="3671" y="12819"/>
                  <a:pt x="3468" y="12017"/>
                  <a:pt x="2664" y="11965"/>
                </a:cubicBezTo>
                <a:cubicBezTo>
                  <a:pt x="2556" y="11958"/>
                  <a:pt x="2464" y="11958"/>
                  <a:pt x="2384" y="11965"/>
                </a:cubicBezTo>
                <a:close/>
                <a:moveTo>
                  <a:pt x="13327" y="17024"/>
                </a:moveTo>
                <a:cubicBezTo>
                  <a:pt x="12662" y="17299"/>
                  <a:pt x="11972" y="17587"/>
                  <a:pt x="11279" y="17875"/>
                </a:cubicBezTo>
                <a:cubicBezTo>
                  <a:pt x="14155" y="19074"/>
                  <a:pt x="16739" y="20164"/>
                  <a:pt x="16970" y="20310"/>
                </a:cubicBezTo>
                <a:cubicBezTo>
                  <a:pt x="17563" y="20683"/>
                  <a:pt x="17762" y="21487"/>
                  <a:pt x="18566" y="21541"/>
                </a:cubicBezTo>
                <a:cubicBezTo>
                  <a:pt x="19428" y="21600"/>
                  <a:pt x="19275" y="21180"/>
                  <a:pt x="19910" y="20802"/>
                </a:cubicBezTo>
                <a:cubicBezTo>
                  <a:pt x="20673" y="20350"/>
                  <a:pt x="21417" y="20284"/>
                  <a:pt x="21202" y="19710"/>
                </a:cubicBezTo>
                <a:cubicBezTo>
                  <a:pt x="20850" y="18767"/>
                  <a:pt x="19169" y="19461"/>
                  <a:pt x="18116" y="19006"/>
                </a:cubicBezTo>
                <a:cubicBezTo>
                  <a:pt x="17898" y="18912"/>
                  <a:pt x="15814" y="18054"/>
                  <a:pt x="13327" y="17024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  <a:effectLst>
            <a:outerShdw blurRad="63500" dist="127000" dir="5400000" rotWithShape="0">
              <a:srgbClr val="000000">
                <a:alpha val="5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54" name="Voetgangersoversteekplaats"/>
          <p:cNvSpPr/>
          <p:nvPr/>
        </p:nvSpPr>
        <p:spPr>
          <a:xfrm>
            <a:off x="1139987" y="3230331"/>
            <a:ext cx="906572" cy="149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29" y="0"/>
                </a:moveTo>
                <a:cubicBezTo>
                  <a:pt x="7736" y="0"/>
                  <a:pt x="7043" y="162"/>
                  <a:pt x="6514" y="483"/>
                </a:cubicBezTo>
                <a:cubicBezTo>
                  <a:pt x="5456" y="1127"/>
                  <a:pt x="5456" y="2169"/>
                  <a:pt x="6514" y="2812"/>
                </a:cubicBezTo>
                <a:cubicBezTo>
                  <a:pt x="7572" y="3455"/>
                  <a:pt x="9288" y="3455"/>
                  <a:pt x="10347" y="2812"/>
                </a:cubicBezTo>
                <a:cubicBezTo>
                  <a:pt x="11405" y="2169"/>
                  <a:pt x="11405" y="1127"/>
                  <a:pt x="10347" y="483"/>
                </a:cubicBezTo>
                <a:cubicBezTo>
                  <a:pt x="9817" y="162"/>
                  <a:pt x="9122" y="0"/>
                  <a:pt x="8429" y="0"/>
                </a:cubicBezTo>
                <a:close/>
                <a:moveTo>
                  <a:pt x="11172" y="3610"/>
                </a:moveTo>
                <a:cubicBezTo>
                  <a:pt x="9451" y="3587"/>
                  <a:pt x="7797" y="4202"/>
                  <a:pt x="7113" y="5239"/>
                </a:cubicBezTo>
                <a:lnTo>
                  <a:pt x="4935" y="8540"/>
                </a:lnTo>
                <a:lnTo>
                  <a:pt x="0" y="9903"/>
                </a:lnTo>
                <a:lnTo>
                  <a:pt x="873" y="11494"/>
                </a:lnTo>
                <a:lnTo>
                  <a:pt x="7304" y="9903"/>
                </a:lnTo>
                <a:lnTo>
                  <a:pt x="8429" y="8548"/>
                </a:lnTo>
                <a:lnTo>
                  <a:pt x="9641" y="11358"/>
                </a:lnTo>
                <a:lnTo>
                  <a:pt x="6509" y="14359"/>
                </a:lnTo>
                <a:lnTo>
                  <a:pt x="3312" y="21055"/>
                </a:lnTo>
                <a:lnTo>
                  <a:pt x="6472" y="21600"/>
                </a:lnTo>
                <a:lnTo>
                  <a:pt x="9787" y="16330"/>
                </a:lnTo>
                <a:lnTo>
                  <a:pt x="11519" y="15338"/>
                </a:lnTo>
                <a:lnTo>
                  <a:pt x="16964" y="21573"/>
                </a:lnTo>
                <a:lnTo>
                  <a:pt x="19876" y="20575"/>
                </a:lnTo>
                <a:lnTo>
                  <a:pt x="16012" y="15479"/>
                </a:lnTo>
                <a:lnTo>
                  <a:pt x="17155" y="10373"/>
                </a:lnTo>
                <a:lnTo>
                  <a:pt x="15077" y="6969"/>
                </a:lnTo>
                <a:lnTo>
                  <a:pt x="17558" y="7529"/>
                </a:lnTo>
                <a:lnTo>
                  <a:pt x="18848" y="11134"/>
                </a:lnTo>
                <a:lnTo>
                  <a:pt x="21600" y="11134"/>
                </a:lnTo>
                <a:lnTo>
                  <a:pt x="20133" y="5917"/>
                </a:lnTo>
                <a:lnTo>
                  <a:pt x="12883" y="3855"/>
                </a:lnTo>
                <a:cubicBezTo>
                  <a:pt x="12328" y="3697"/>
                  <a:pt x="11746" y="3618"/>
                  <a:pt x="11172" y="3610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  <a:effectLst>
            <a:outerShdw blurRad="63500" dist="127000" dir="5400000" rotWithShape="0">
              <a:srgbClr val="000000">
                <a:alpha val="5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55" name="Titel 9"/>
          <p:cNvSpPr txBox="1"/>
          <p:nvPr/>
        </p:nvSpPr>
        <p:spPr>
          <a:xfrm>
            <a:off x="8174211" y="14768"/>
            <a:ext cx="4010429" cy="757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algn="ctr">
              <a:lnSpc>
                <a:spcPct val="90000"/>
              </a:lnSpc>
              <a:defRPr sz="2000" cap="all">
                <a:solidFill>
                  <a:srgbClr val="5C362E"/>
                </a:solidFill>
                <a:latin typeface="ES Build"/>
                <a:ea typeface="ES Build"/>
                <a:cs typeface="ES Build"/>
                <a:sym typeface="ES Build"/>
              </a:defRPr>
            </a:pPr>
            <a:r>
              <a:t>‘Een project, </a:t>
            </a:r>
          </a:p>
          <a:p>
            <a:pPr algn="ctr">
              <a:lnSpc>
                <a:spcPct val="90000"/>
              </a:lnSpc>
              <a:defRPr sz="2000" cap="all">
                <a:solidFill>
                  <a:srgbClr val="5C362E"/>
                </a:solidFill>
                <a:latin typeface="ES Build"/>
                <a:ea typeface="ES Build"/>
                <a:cs typeface="ES Build"/>
                <a:sym typeface="ES Build"/>
              </a:defRPr>
            </a:pPr>
            <a:r>
              <a:t>beheren en exploiteren’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Afsluiting</a:t>
            </a:r>
          </a:p>
        </p:txBody>
      </p:sp>
      <p:sp>
        <p:nvSpPr>
          <p:cNvPr id="160" name="Tijdelijke aanduiding voor inhoud 2"/>
          <p:cNvSpPr txBox="1">
            <a:spLocks noGrp="1"/>
          </p:cNvSpPr>
          <p:nvPr>
            <p:ph type="body" sz="half" idx="1"/>
          </p:nvPr>
        </p:nvSpPr>
        <p:spPr>
          <a:xfrm>
            <a:off x="259416" y="2686657"/>
            <a:ext cx="10515601" cy="2244685"/>
          </a:xfrm>
          <a:prstGeom prst="rect">
            <a:avLst/>
          </a:prstGeom>
          <a:effectLst>
            <a:outerShdw blurRad="139700" dist="326095" dir="5400000" rotWithShape="0">
              <a:srgbClr val="000000">
                <a:alpha val="50092"/>
              </a:srgbClr>
            </a:outerShdw>
          </a:effectLst>
        </p:spPr>
        <p:txBody>
          <a:bodyPr/>
          <a:lstStyle>
            <a:lvl1pPr marL="0" indent="0" algn="ctr" defTabSz="502920">
              <a:spcBef>
                <a:spcPts val="500"/>
              </a:spcBef>
              <a:buSzTx/>
              <a:buNone/>
              <a:defRPr sz="7205"/>
            </a:lvl1pPr>
          </a:lstStyle>
          <a:p>
            <a:r>
              <a:t>Vragen?</a:t>
            </a:r>
          </a:p>
        </p:txBody>
      </p:sp>
      <p:sp>
        <p:nvSpPr>
          <p:cNvPr id="161" name="Tijdelijke aanduiding voor datum 3"/>
          <p:cNvSpPr txBox="1"/>
          <p:nvPr/>
        </p:nvSpPr>
        <p:spPr>
          <a:xfrm>
            <a:off x="404526" y="6344673"/>
            <a:ext cx="265176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5C3D3A"/>
                </a:solidFill>
              </a:defRPr>
            </a:lvl1pPr>
          </a:lstStyle>
          <a:p>
            <a:r>
              <a:t>19 maart 2025</a:t>
            </a:r>
          </a:p>
        </p:txBody>
      </p:sp>
      <p:sp>
        <p:nvSpPr>
          <p:cNvPr id="162" name="Tijdelijke aanduiding voor dianummer 4"/>
          <p:cNvSpPr txBox="1">
            <a:spLocks noGrp="1"/>
          </p:cNvSpPr>
          <p:nvPr>
            <p:ph type="sldNum" sz="quarter" idx="2"/>
          </p:nvPr>
        </p:nvSpPr>
        <p:spPr>
          <a:xfrm>
            <a:off x="10995387" y="6356350"/>
            <a:ext cx="358413" cy="370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163" name="Titel 9"/>
          <p:cNvSpPr txBox="1"/>
          <p:nvPr/>
        </p:nvSpPr>
        <p:spPr>
          <a:xfrm>
            <a:off x="8174211" y="14768"/>
            <a:ext cx="4010429" cy="757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algn="ctr">
              <a:lnSpc>
                <a:spcPct val="90000"/>
              </a:lnSpc>
              <a:defRPr sz="2000" cap="all">
                <a:solidFill>
                  <a:srgbClr val="5C362E"/>
                </a:solidFill>
                <a:latin typeface="ES Build"/>
                <a:ea typeface="ES Build"/>
                <a:cs typeface="ES Build"/>
                <a:sym typeface="ES Build"/>
              </a:defRPr>
            </a:pPr>
            <a:r>
              <a:t>‘Een project, </a:t>
            </a:r>
          </a:p>
          <a:p>
            <a:pPr algn="ctr">
              <a:lnSpc>
                <a:spcPct val="90000"/>
              </a:lnSpc>
              <a:defRPr sz="2000" cap="all">
                <a:solidFill>
                  <a:srgbClr val="5C362E"/>
                </a:solidFill>
                <a:latin typeface="ES Build"/>
                <a:ea typeface="ES Build"/>
                <a:cs typeface="ES Build"/>
                <a:sym typeface="ES Build"/>
              </a:defRPr>
            </a:pPr>
            <a:r>
              <a:t>beheren en exploiteren’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Afsluiting</a:t>
            </a:r>
          </a:p>
        </p:txBody>
      </p:sp>
      <p:sp>
        <p:nvSpPr>
          <p:cNvPr id="168" name="Tijdelijke aanduiding voor inhoud 2"/>
          <p:cNvSpPr txBox="1">
            <a:spLocks noGrp="1"/>
          </p:cNvSpPr>
          <p:nvPr>
            <p:ph type="body" sz="half" idx="1"/>
          </p:nvPr>
        </p:nvSpPr>
        <p:spPr>
          <a:xfrm>
            <a:off x="363325" y="2438310"/>
            <a:ext cx="10515601" cy="2244684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endParaRPr/>
          </a:p>
          <a:p>
            <a:pPr marL="0" indent="0" algn="ctr">
              <a:buSzTx/>
              <a:buNone/>
            </a:pPr>
            <a:r>
              <a:t>Dank voor de aandacht</a:t>
            </a:r>
          </a:p>
        </p:txBody>
      </p:sp>
      <p:sp>
        <p:nvSpPr>
          <p:cNvPr id="169" name="Tijdelijke aanduiding voor datum 3"/>
          <p:cNvSpPr txBox="1"/>
          <p:nvPr/>
        </p:nvSpPr>
        <p:spPr>
          <a:xfrm>
            <a:off x="404526" y="6344673"/>
            <a:ext cx="265176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5C3D3A"/>
                </a:solidFill>
              </a:defRPr>
            </a:lvl1pPr>
          </a:lstStyle>
          <a:p>
            <a:r>
              <a:t>19 maart 2025</a:t>
            </a:r>
          </a:p>
        </p:txBody>
      </p:sp>
      <p:sp>
        <p:nvSpPr>
          <p:cNvPr id="170" name="Tijdelijke aanduiding voor dianummer 4"/>
          <p:cNvSpPr txBox="1">
            <a:spLocks noGrp="1"/>
          </p:cNvSpPr>
          <p:nvPr>
            <p:ph type="sldNum" sz="quarter" idx="2"/>
          </p:nvPr>
        </p:nvSpPr>
        <p:spPr>
          <a:xfrm>
            <a:off x="10995387" y="6356350"/>
            <a:ext cx="358413" cy="370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171" name="Titel 9"/>
          <p:cNvSpPr txBox="1"/>
          <p:nvPr/>
        </p:nvSpPr>
        <p:spPr>
          <a:xfrm>
            <a:off x="8174211" y="14768"/>
            <a:ext cx="4010429" cy="757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algn="ctr">
              <a:lnSpc>
                <a:spcPct val="90000"/>
              </a:lnSpc>
              <a:defRPr sz="2000" cap="all">
                <a:solidFill>
                  <a:srgbClr val="5C362E"/>
                </a:solidFill>
                <a:latin typeface="ES Build"/>
                <a:ea typeface="ES Build"/>
                <a:cs typeface="ES Build"/>
                <a:sym typeface="ES Build"/>
              </a:defRPr>
            </a:pPr>
            <a:r>
              <a:t>‘Een project, </a:t>
            </a:r>
          </a:p>
          <a:p>
            <a:pPr algn="ctr">
              <a:lnSpc>
                <a:spcPct val="90000"/>
              </a:lnSpc>
              <a:defRPr sz="2000" cap="all">
                <a:solidFill>
                  <a:srgbClr val="5C362E"/>
                </a:solidFill>
                <a:latin typeface="ES Build"/>
                <a:ea typeface="ES Build"/>
                <a:cs typeface="ES Build"/>
                <a:sym typeface="ES Build"/>
              </a:defRPr>
            </a:pPr>
            <a:r>
              <a:t>beheren en exploiteren’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Kennismaking</a:t>
            </a:r>
          </a:p>
        </p:txBody>
      </p:sp>
      <p:sp>
        <p:nvSpPr>
          <p:cNvPr id="42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764103" y="1253331"/>
            <a:ext cx="10515601" cy="4351338"/>
          </a:xfrm>
          <a:prstGeom prst="rect">
            <a:avLst/>
          </a:prstGeom>
        </p:spPr>
        <p:txBody>
          <a:bodyPr/>
          <a:lstStyle/>
          <a:p>
            <a:pPr marL="0" lvl="5" indent="1143000">
              <a:buSzTx/>
              <a:buFontTx/>
              <a:buNone/>
            </a:pPr>
            <a:endParaRPr dirty="0"/>
          </a:p>
          <a:p>
            <a:pPr marL="0" lvl="5" indent="1143000">
              <a:buSzTx/>
              <a:buFontTx/>
              <a:buNone/>
            </a:pPr>
            <a:endParaRPr dirty="0"/>
          </a:p>
          <a:p>
            <a:pPr marL="0" lvl="5" indent="1143000">
              <a:buSzTx/>
              <a:buFontTx/>
              <a:buNone/>
            </a:pPr>
            <a:endParaRPr dirty="0"/>
          </a:p>
          <a:p>
            <a:pPr marL="0" lvl="5" indent="1143000">
              <a:buSzTx/>
              <a:buFontTx/>
              <a:buNone/>
            </a:pPr>
            <a:endParaRPr dirty="0"/>
          </a:p>
          <a:p>
            <a:pPr marL="0" lvl="5" indent="1143000">
              <a:buSzTx/>
              <a:buFontTx/>
              <a:buNone/>
            </a:pPr>
            <a:endParaRPr dirty="0"/>
          </a:p>
          <a:p>
            <a:pPr marL="0" lvl="5" indent="1143000">
              <a:buSzTx/>
              <a:buFontTx/>
              <a:buNone/>
            </a:pPr>
            <a:endParaRPr dirty="0"/>
          </a:p>
          <a:p>
            <a:pPr marL="0" lvl="5" indent="1143000">
              <a:buSzTx/>
              <a:buFontTx/>
              <a:buNone/>
            </a:pPr>
            <a:endParaRPr dirty="0"/>
          </a:p>
          <a:p>
            <a:pPr marL="0" lvl="5" indent="1143000">
              <a:buSzTx/>
              <a:buFontTx/>
              <a:buNone/>
            </a:pPr>
            <a:r>
              <a:rPr dirty="0"/>
              <a:t>Piet ten Haaf                                      Hay Christiaens</a:t>
            </a:r>
          </a:p>
        </p:txBody>
      </p:sp>
      <p:sp>
        <p:nvSpPr>
          <p:cNvPr id="43" name="Tijdelijke aanduiding voor datum 3"/>
          <p:cNvSpPr txBox="1"/>
          <p:nvPr/>
        </p:nvSpPr>
        <p:spPr>
          <a:xfrm>
            <a:off x="404526" y="6356350"/>
            <a:ext cx="2651761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5C3D3A"/>
                </a:solidFill>
              </a:defRPr>
            </a:lvl1pPr>
          </a:lstStyle>
          <a:p>
            <a:r>
              <a:t>19 maart 2025</a:t>
            </a:r>
          </a:p>
        </p:txBody>
      </p:sp>
      <p:sp>
        <p:nvSpPr>
          <p:cNvPr id="44" name="Tijdelijke aanduiding voor dianummer 4"/>
          <p:cNvSpPr txBox="1">
            <a:spLocks noGrp="1"/>
          </p:cNvSpPr>
          <p:nvPr>
            <p:ph type="sldNum" sz="quarter" idx="2"/>
          </p:nvPr>
        </p:nvSpPr>
        <p:spPr>
          <a:xfrm>
            <a:off x="11122523" y="6356350"/>
            <a:ext cx="231278" cy="370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pic>
        <p:nvPicPr>
          <p:cNvPr id="45" name="Foto-Piet-ten-Haaf-1.jpg" descr="Foto-Piet-ten-Haaf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662" y="1634477"/>
            <a:ext cx="2918065" cy="2918065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Hay_2.JPG" descr="Hay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164" y="1602993"/>
            <a:ext cx="2609585" cy="29810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Programma</a:t>
            </a:r>
          </a:p>
        </p:txBody>
      </p:sp>
      <p:sp>
        <p:nvSpPr>
          <p:cNvPr id="51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827749" y="1842011"/>
            <a:ext cx="10515601" cy="4351339"/>
          </a:xfrm>
          <a:prstGeom prst="rect">
            <a:avLst/>
          </a:prstGeom>
        </p:spPr>
        <p:txBody>
          <a:bodyPr/>
          <a:lstStyle/>
          <a:p>
            <a:r>
              <a:rPr dirty="0"/>
              <a:t>‘Wat wil je </a:t>
            </a:r>
            <a:r>
              <a:rPr dirty="0" err="1"/>
              <a:t>bereiken</a:t>
            </a:r>
            <a:r>
              <a:rPr dirty="0"/>
              <a:t>’, van canvas naar </a:t>
            </a:r>
            <a:r>
              <a:rPr dirty="0" err="1"/>
              <a:t>projectplan</a:t>
            </a:r>
            <a:endParaRPr dirty="0"/>
          </a:p>
          <a:p>
            <a:r>
              <a:rPr dirty="0"/>
              <a:t>De (basis)</a:t>
            </a:r>
            <a:r>
              <a:rPr dirty="0" err="1"/>
              <a:t>pijlers</a:t>
            </a:r>
            <a:r>
              <a:rPr dirty="0"/>
              <a:t> om een project een </a:t>
            </a:r>
            <a:r>
              <a:rPr dirty="0" err="1"/>
              <a:t>kans</a:t>
            </a:r>
            <a:r>
              <a:rPr dirty="0"/>
              <a:t> te </a:t>
            </a:r>
            <a:r>
              <a:rPr dirty="0" err="1"/>
              <a:t>geven</a:t>
            </a:r>
            <a:endParaRPr dirty="0"/>
          </a:p>
          <a:p>
            <a:r>
              <a:rPr dirty="0"/>
              <a:t>Van </a:t>
            </a:r>
            <a:r>
              <a:rPr dirty="0" err="1"/>
              <a:t>projectplan</a:t>
            </a:r>
            <a:r>
              <a:rPr dirty="0"/>
              <a:t> naar exploitatie</a:t>
            </a:r>
          </a:p>
          <a:p>
            <a:pPr marL="685800" lvl="1" indent="-228600"/>
            <a:r>
              <a:rPr dirty="0" err="1"/>
              <a:t>Waarom</a:t>
            </a:r>
            <a:r>
              <a:rPr dirty="0"/>
              <a:t> ben je een project </a:t>
            </a:r>
            <a:r>
              <a:rPr dirty="0" err="1"/>
              <a:t>gestart</a:t>
            </a:r>
            <a:endParaRPr dirty="0"/>
          </a:p>
          <a:p>
            <a:pPr marL="685800" lvl="1" indent="-228600"/>
            <a:r>
              <a:rPr dirty="0"/>
              <a:t>Wat is de (beoogde) impact</a:t>
            </a:r>
          </a:p>
          <a:p>
            <a:endParaRPr dirty="0"/>
          </a:p>
          <a:p>
            <a:r>
              <a:rPr dirty="0"/>
              <a:t>Welke </a:t>
            </a:r>
            <a:r>
              <a:rPr dirty="0" err="1"/>
              <a:t>stappen</a:t>
            </a:r>
            <a:r>
              <a:rPr dirty="0"/>
              <a:t> </a:t>
            </a:r>
            <a:r>
              <a:rPr dirty="0" err="1"/>
              <a:t>doorlopen</a:t>
            </a:r>
            <a:r>
              <a:rPr dirty="0"/>
              <a:t> naar een </a:t>
            </a:r>
            <a:r>
              <a:rPr dirty="0" err="1"/>
              <a:t>sluitende</a:t>
            </a:r>
            <a:r>
              <a:rPr dirty="0"/>
              <a:t> exploitatie</a:t>
            </a:r>
          </a:p>
        </p:txBody>
      </p:sp>
      <p:sp>
        <p:nvSpPr>
          <p:cNvPr id="52" name="Tijdelijke aanduiding voor datum 3"/>
          <p:cNvSpPr txBox="1"/>
          <p:nvPr/>
        </p:nvSpPr>
        <p:spPr>
          <a:xfrm>
            <a:off x="404526" y="6344673"/>
            <a:ext cx="265176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5C3D3A"/>
                </a:solidFill>
              </a:defRPr>
            </a:lvl1pPr>
          </a:lstStyle>
          <a:p>
            <a:r>
              <a:rPr dirty="0"/>
              <a:t>19 </a:t>
            </a:r>
            <a:r>
              <a:rPr dirty="0" err="1"/>
              <a:t>maart</a:t>
            </a:r>
            <a:r>
              <a:rPr dirty="0"/>
              <a:t> </a:t>
            </a:r>
            <a:r>
              <a:rPr lang="nl-NL" dirty="0"/>
              <a:t> </a:t>
            </a:r>
            <a:r>
              <a:rPr dirty="0"/>
              <a:t>2025</a:t>
            </a:r>
          </a:p>
        </p:txBody>
      </p:sp>
      <p:sp>
        <p:nvSpPr>
          <p:cNvPr id="53" name="Tijdelijke aanduiding voor dianummer 4"/>
          <p:cNvSpPr txBox="1">
            <a:spLocks noGrp="1"/>
          </p:cNvSpPr>
          <p:nvPr>
            <p:ph type="sldNum" sz="quarter" idx="2"/>
          </p:nvPr>
        </p:nvSpPr>
        <p:spPr>
          <a:xfrm>
            <a:off x="11122523" y="6356350"/>
            <a:ext cx="231278" cy="370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 dirty="0"/>
          </a:p>
        </p:txBody>
      </p:sp>
      <p:sp>
        <p:nvSpPr>
          <p:cNvPr id="54" name="Titel 9"/>
          <p:cNvSpPr txBox="1"/>
          <p:nvPr/>
        </p:nvSpPr>
        <p:spPr>
          <a:xfrm>
            <a:off x="8174211" y="14768"/>
            <a:ext cx="4010429" cy="757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algn="ctr">
              <a:lnSpc>
                <a:spcPct val="90000"/>
              </a:lnSpc>
              <a:defRPr sz="2000" cap="all">
                <a:solidFill>
                  <a:srgbClr val="5C362E"/>
                </a:solidFill>
                <a:latin typeface="ES Build"/>
                <a:ea typeface="ES Build"/>
                <a:cs typeface="ES Build"/>
                <a:sym typeface="ES Build"/>
              </a:defRPr>
            </a:pPr>
            <a:r>
              <a:t>‘Een project, </a:t>
            </a:r>
          </a:p>
          <a:p>
            <a:pPr algn="ctr">
              <a:lnSpc>
                <a:spcPct val="90000"/>
              </a:lnSpc>
              <a:defRPr sz="2000" cap="all">
                <a:solidFill>
                  <a:srgbClr val="5C362E"/>
                </a:solidFill>
                <a:latin typeface="ES Build"/>
                <a:ea typeface="ES Build"/>
                <a:cs typeface="ES Build"/>
                <a:sym typeface="ES Build"/>
              </a:defRPr>
            </a:pPr>
            <a:r>
              <a:t>beheren en exploiteren’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el 1"/>
          <p:cNvSpPr txBox="1">
            <a:spLocks noGrp="1"/>
          </p:cNvSpPr>
          <p:nvPr>
            <p:ph type="title"/>
          </p:nvPr>
        </p:nvSpPr>
        <p:spPr>
          <a:xfrm>
            <a:off x="689906" y="365125"/>
            <a:ext cx="10515601" cy="1011202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r>
              <a:rPr dirty="0"/>
              <a:t>De ‘</a:t>
            </a:r>
            <a:r>
              <a:rPr dirty="0" err="1"/>
              <a:t>Pijlers</a:t>
            </a:r>
            <a:r>
              <a:rPr dirty="0"/>
              <a:t>’ van  VKKL </a:t>
            </a:r>
          </a:p>
        </p:txBody>
      </p:sp>
      <p:sp>
        <p:nvSpPr>
          <p:cNvPr id="59" name="Tijdelijke aanduiding voor inhoud 2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6477291" cy="3652388"/>
          </a:xfrm>
          <a:prstGeom prst="rect">
            <a:avLst/>
          </a:prstGeom>
        </p:spPr>
        <p:txBody>
          <a:bodyPr/>
          <a:lstStyle/>
          <a:p>
            <a:r>
              <a:rPr dirty="0"/>
              <a:t>Draagvlak vanuit de gemeenschap</a:t>
            </a:r>
          </a:p>
          <a:p>
            <a:r>
              <a:rPr dirty="0"/>
              <a:t>Bestuurskracht</a:t>
            </a:r>
          </a:p>
          <a:p>
            <a:r>
              <a:rPr dirty="0"/>
              <a:t>Financiën en </a:t>
            </a:r>
            <a:r>
              <a:rPr dirty="0" err="1"/>
              <a:t>toekomstbestendige</a:t>
            </a:r>
            <a:r>
              <a:rPr dirty="0"/>
              <a:t> exploitatie</a:t>
            </a:r>
          </a:p>
          <a:p>
            <a:r>
              <a:rPr dirty="0"/>
              <a:t>Beheer van het gebouw</a:t>
            </a:r>
          </a:p>
          <a:p>
            <a:r>
              <a:rPr dirty="0"/>
              <a:t>Marketing &amp; Sales</a:t>
            </a:r>
          </a:p>
        </p:txBody>
      </p:sp>
      <p:sp>
        <p:nvSpPr>
          <p:cNvPr id="60" name="Tijdelijke aanduiding voor datum 3"/>
          <p:cNvSpPr txBox="1"/>
          <p:nvPr/>
        </p:nvSpPr>
        <p:spPr>
          <a:xfrm>
            <a:off x="404526" y="6344673"/>
            <a:ext cx="265176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5C3D3A"/>
                </a:solidFill>
              </a:defRPr>
            </a:lvl1pPr>
          </a:lstStyle>
          <a:p>
            <a:r>
              <a:t>19 maart 2025</a:t>
            </a:r>
          </a:p>
        </p:txBody>
      </p:sp>
      <p:sp>
        <p:nvSpPr>
          <p:cNvPr id="61" name="Tijdelijke aanduiding voor dianummer 4"/>
          <p:cNvSpPr txBox="1">
            <a:spLocks noGrp="1"/>
          </p:cNvSpPr>
          <p:nvPr>
            <p:ph type="sldNum" sz="quarter" idx="2"/>
          </p:nvPr>
        </p:nvSpPr>
        <p:spPr>
          <a:xfrm>
            <a:off x="11122523" y="6356350"/>
            <a:ext cx="231278" cy="370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pic>
        <p:nvPicPr>
          <p:cNvPr id="62" name="Picture 14" descr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1365" y="3323536"/>
            <a:ext cx="1447680" cy="2003912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63" name="Picture 14" descr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7189" y="3323536"/>
            <a:ext cx="1447680" cy="2003912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64" name="Picture 14" descr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5279" y="3323536"/>
            <a:ext cx="1447680" cy="2003912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65" name="Picture 14" descr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201" y="3323536"/>
            <a:ext cx="1447680" cy="2003912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66" name="Picture 14" descr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622" y="3323536"/>
            <a:ext cx="1447680" cy="2003912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67" name="Afbeelding met groen, Lettertype, ontwerpAutomatisch gegenereerde beschrijving" descr="Afbeelding met groen, Lettertype, ontwerpAutomatisch gegenereerde beschrijvi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003" y="2938627"/>
            <a:ext cx="984919" cy="370842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Afbeelding met groen, Lettertype, ontwerpAutomatisch gegenereerde beschrijving" descr="Afbeelding met groen, Lettertype, ontwerpAutomatisch gegenereerde beschrijvi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9581" y="2938627"/>
            <a:ext cx="984920" cy="370842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Afbeelding met groen, Lettertype, ontwerpAutomatisch gegenereerde beschrijving" descr="Afbeelding met groen, Lettertype, ontwerpAutomatisch gegenereerde beschrijvi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0159" y="2938627"/>
            <a:ext cx="984920" cy="370842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Afbeelding met groen, Lettertype, ontwerpAutomatisch gegenereerde beschrijving" descr="Afbeelding met groen, Lettertype, ontwerpAutomatisch gegenereerde beschrijvi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8569" y="2938627"/>
            <a:ext cx="984920" cy="370842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Afbeelding met groen, Lettertype, ontwerpAutomatisch gegenereerde beschrijving" descr="Afbeelding met groen, Lettertype, ontwerpAutomatisch gegenereerde beschrijvi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2745" y="2938627"/>
            <a:ext cx="984920" cy="370842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Titel 9"/>
          <p:cNvSpPr txBox="1"/>
          <p:nvPr/>
        </p:nvSpPr>
        <p:spPr>
          <a:xfrm>
            <a:off x="8083233" y="71678"/>
            <a:ext cx="4010429" cy="757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algn="ctr">
              <a:lnSpc>
                <a:spcPct val="90000"/>
              </a:lnSpc>
              <a:defRPr sz="2000" cap="all">
                <a:solidFill>
                  <a:srgbClr val="5C362E"/>
                </a:solidFill>
                <a:latin typeface="ES Build"/>
                <a:ea typeface="ES Build"/>
                <a:cs typeface="ES Build"/>
                <a:sym typeface="ES Build"/>
              </a:defRPr>
            </a:pPr>
            <a:r>
              <a:rPr dirty="0"/>
              <a:t>‘Een project, </a:t>
            </a:r>
          </a:p>
          <a:p>
            <a:pPr algn="ctr">
              <a:lnSpc>
                <a:spcPct val="90000"/>
              </a:lnSpc>
              <a:defRPr sz="2000" cap="all">
                <a:solidFill>
                  <a:srgbClr val="5C362E"/>
                </a:solidFill>
                <a:latin typeface="ES Build"/>
                <a:ea typeface="ES Build"/>
                <a:cs typeface="ES Build"/>
                <a:sym typeface="ES Build"/>
              </a:defRPr>
            </a:pPr>
            <a:r>
              <a:rPr dirty="0" err="1"/>
              <a:t>beheren</a:t>
            </a:r>
            <a:r>
              <a:rPr dirty="0"/>
              <a:t> en </a:t>
            </a:r>
            <a:r>
              <a:rPr dirty="0" err="1"/>
              <a:t>exploiteren</a:t>
            </a:r>
            <a:r>
              <a:rPr dirty="0"/>
              <a:t>’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jdelijke aanduiding voor datum 3"/>
          <p:cNvSpPr txBox="1"/>
          <p:nvPr/>
        </p:nvSpPr>
        <p:spPr>
          <a:xfrm>
            <a:off x="404526" y="6344673"/>
            <a:ext cx="265176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5C3D3A"/>
                </a:solidFill>
              </a:defRPr>
            </a:lvl1pPr>
          </a:lstStyle>
          <a:p>
            <a:r>
              <a:t>19 maart 2025</a:t>
            </a:r>
          </a:p>
        </p:txBody>
      </p:sp>
      <p:sp>
        <p:nvSpPr>
          <p:cNvPr id="77" name="Tijdelijke aanduiding voor dianummer 4"/>
          <p:cNvSpPr txBox="1">
            <a:spLocks noGrp="1"/>
          </p:cNvSpPr>
          <p:nvPr>
            <p:ph type="sldNum" sz="quarter" idx="2"/>
          </p:nvPr>
        </p:nvSpPr>
        <p:spPr>
          <a:xfrm>
            <a:off x="11122523" y="6356350"/>
            <a:ext cx="231278" cy="370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pic>
        <p:nvPicPr>
          <p:cNvPr id="78" name="Canvas groot.pdf" descr="Canvas groot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74" y="98794"/>
            <a:ext cx="10268810" cy="5776206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Titel 1"/>
          <p:cNvSpPr txBox="1">
            <a:spLocks noGrp="1"/>
          </p:cNvSpPr>
          <p:nvPr>
            <p:ph type="title"/>
          </p:nvPr>
        </p:nvSpPr>
        <p:spPr>
          <a:xfrm>
            <a:off x="607678" y="167535"/>
            <a:ext cx="10515601" cy="757246"/>
          </a:xfrm>
          <a:prstGeom prst="rect">
            <a:avLst/>
          </a:prstGeom>
        </p:spPr>
        <p:txBody>
          <a:bodyPr/>
          <a:lstStyle/>
          <a:p>
            <a:r>
              <a:t>Canvas</a:t>
            </a:r>
          </a:p>
        </p:txBody>
      </p:sp>
      <p:sp>
        <p:nvSpPr>
          <p:cNvPr id="80" name="Titel 9"/>
          <p:cNvSpPr txBox="1"/>
          <p:nvPr/>
        </p:nvSpPr>
        <p:spPr>
          <a:xfrm>
            <a:off x="8174211" y="14768"/>
            <a:ext cx="4010429" cy="757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algn="ctr">
              <a:lnSpc>
                <a:spcPct val="90000"/>
              </a:lnSpc>
              <a:defRPr sz="2000" cap="all">
                <a:solidFill>
                  <a:srgbClr val="5C362E"/>
                </a:solidFill>
                <a:latin typeface="ES Build"/>
                <a:ea typeface="ES Build"/>
                <a:cs typeface="ES Build"/>
                <a:sym typeface="ES Build"/>
              </a:defRPr>
            </a:pPr>
            <a:r>
              <a:t>‘Een project, </a:t>
            </a:r>
          </a:p>
          <a:p>
            <a:pPr algn="ctr">
              <a:lnSpc>
                <a:spcPct val="90000"/>
              </a:lnSpc>
              <a:defRPr sz="2000" cap="all">
                <a:solidFill>
                  <a:srgbClr val="5C362E"/>
                </a:solidFill>
                <a:latin typeface="ES Build"/>
                <a:ea typeface="ES Build"/>
                <a:cs typeface="ES Build"/>
                <a:sym typeface="ES Build"/>
              </a:defRPr>
            </a:pPr>
            <a:r>
              <a:t>beheren en exploiteren’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jdelijke aanduiding voor datum 3"/>
          <p:cNvSpPr txBox="1"/>
          <p:nvPr/>
        </p:nvSpPr>
        <p:spPr>
          <a:xfrm>
            <a:off x="404526" y="6344673"/>
            <a:ext cx="265176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5C3D3A"/>
                </a:solidFill>
              </a:defRPr>
            </a:lvl1pPr>
          </a:lstStyle>
          <a:p>
            <a:r>
              <a:t>19 maart 2025</a:t>
            </a:r>
          </a:p>
        </p:txBody>
      </p:sp>
      <p:sp>
        <p:nvSpPr>
          <p:cNvPr id="85" name="Tijdelijke aanduiding voor dianummer 4"/>
          <p:cNvSpPr txBox="1">
            <a:spLocks noGrp="1"/>
          </p:cNvSpPr>
          <p:nvPr>
            <p:ph type="sldNum" sz="quarter" idx="2"/>
          </p:nvPr>
        </p:nvSpPr>
        <p:spPr>
          <a:xfrm>
            <a:off x="11122523" y="6356350"/>
            <a:ext cx="231278" cy="370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pic>
        <p:nvPicPr>
          <p:cNvPr id="86" name="Canvas groot.pdf" descr="Canvas groot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74" y="98794"/>
            <a:ext cx="10268810" cy="5776206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Titel 1"/>
          <p:cNvSpPr txBox="1">
            <a:spLocks noGrp="1"/>
          </p:cNvSpPr>
          <p:nvPr>
            <p:ph type="title"/>
          </p:nvPr>
        </p:nvSpPr>
        <p:spPr>
          <a:xfrm>
            <a:off x="607678" y="167535"/>
            <a:ext cx="10515601" cy="757246"/>
          </a:xfrm>
          <a:prstGeom prst="rect">
            <a:avLst/>
          </a:prstGeom>
        </p:spPr>
        <p:txBody>
          <a:bodyPr/>
          <a:lstStyle/>
          <a:p>
            <a:r>
              <a:t>Exploitatie</a:t>
            </a:r>
          </a:p>
        </p:txBody>
      </p:sp>
      <p:pic>
        <p:nvPicPr>
          <p:cNvPr id="88" name="Vorm Vorm" descr="Vorm Vorm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731660" y="692224"/>
            <a:ext cx="3212715" cy="4918620"/>
          </a:xfrm>
          <a:prstGeom prst="rect">
            <a:avLst/>
          </a:prstGeom>
        </p:spPr>
      </p:pic>
      <p:sp>
        <p:nvSpPr>
          <p:cNvPr id="90" name="Titel 9"/>
          <p:cNvSpPr txBox="1"/>
          <p:nvPr/>
        </p:nvSpPr>
        <p:spPr>
          <a:xfrm>
            <a:off x="8174211" y="14768"/>
            <a:ext cx="4010429" cy="757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algn="ctr">
              <a:lnSpc>
                <a:spcPct val="90000"/>
              </a:lnSpc>
              <a:defRPr sz="2000" cap="all">
                <a:solidFill>
                  <a:srgbClr val="5C362E"/>
                </a:solidFill>
                <a:latin typeface="ES Build"/>
                <a:ea typeface="ES Build"/>
                <a:cs typeface="ES Build"/>
                <a:sym typeface="ES Build"/>
              </a:defRPr>
            </a:pPr>
            <a:r>
              <a:t>‘Een project, </a:t>
            </a:r>
          </a:p>
          <a:p>
            <a:pPr algn="ctr">
              <a:lnSpc>
                <a:spcPct val="90000"/>
              </a:lnSpc>
              <a:defRPr sz="2000" cap="all">
                <a:solidFill>
                  <a:srgbClr val="5C362E"/>
                </a:solidFill>
                <a:latin typeface="ES Build"/>
                <a:ea typeface="ES Build"/>
                <a:cs typeface="ES Build"/>
                <a:sym typeface="ES Build"/>
              </a:defRPr>
            </a:pPr>
            <a:r>
              <a:t>beheren en exploiteren’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jdelijke aanduiding voor datum 3"/>
          <p:cNvSpPr txBox="1"/>
          <p:nvPr/>
        </p:nvSpPr>
        <p:spPr>
          <a:xfrm>
            <a:off x="404526" y="6344673"/>
            <a:ext cx="265176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5C3D3A"/>
                </a:solidFill>
              </a:defRPr>
            </a:lvl1pPr>
          </a:lstStyle>
          <a:p>
            <a:r>
              <a:t>19 maart 2025</a:t>
            </a:r>
          </a:p>
        </p:txBody>
      </p:sp>
      <p:sp>
        <p:nvSpPr>
          <p:cNvPr id="95" name="Tijdelijke aanduiding voor dianummer 4"/>
          <p:cNvSpPr txBox="1">
            <a:spLocks noGrp="1"/>
          </p:cNvSpPr>
          <p:nvPr>
            <p:ph type="sldNum" sz="quarter" idx="2"/>
          </p:nvPr>
        </p:nvSpPr>
        <p:spPr>
          <a:xfrm>
            <a:off x="11122523" y="6356350"/>
            <a:ext cx="231278" cy="370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pic>
        <p:nvPicPr>
          <p:cNvPr id="96" name="Canvas groot.pdf" descr="Canvas groot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96744" y="41067"/>
            <a:ext cx="10268810" cy="5776206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itel 1"/>
          <p:cNvSpPr txBox="1">
            <a:spLocks noGrp="1"/>
          </p:cNvSpPr>
          <p:nvPr>
            <p:ph type="title"/>
          </p:nvPr>
        </p:nvSpPr>
        <p:spPr>
          <a:xfrm>
            <a:off x="607678" y="167535"/>
            <a:ext cx="10515601" cy="757246"/>
          </a:xfrm>
          <a:prstGeom prst="rect">
            <a:avLst/>
          </a:prstGeom>
        </p:spPr>
        <p:txBody>
          <a:bodyPr/>
          <a:lstStyle/>
          <a:p>
            <a:r>
              <a:t>Opbrengsten</a:t>
            </a:r>
          </a:p>
        </p:txBody>
      </p:sp>
      <p:pic>
        <p:nvPicPr>
          <p:cNvPr id="98" name="Vorm Vorm" descr="Vorm Vorm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-36642" y="796126"/>
            <a:ext cx="3105373" cy="4918648"/>
          </a:xfrm>
          <a:prstGeom prst="rect">
            <a:avLst/>
          </a:prstGeom>
        </p:spPr>
      </p:pic>
      <p:sp>
        <p:nvSpPr>
          <p:cNvPr id="100" name="Tijdelijke aanduiding voor inhoud 2"/>
          <p:cNvSpPr txBox="1">
            <a:spLocks noGrp="1"/>
          </p:cNvSpPr>
          <p:nvPr>
            <p:ph type="body" sz="half" idx="1"/>
          </p:nvPr>
        </p:nvSpPr>
        <p:spPr>
          <a:xfrm>
            <a:off x="3656386" y="1079781"/>
            <a:ext cx="7133410" cy="4351339"/>
          </a:xfrm>
          <a:prstGeom prst="rect">
            <a:avLst/>
          </a:prstGeom>
        </p:spPr>
        <p:txBody>
          <a:bodyPr/>
          <a:lstStyle/>
          <a:p>
            <a:r>
              <a:t>Opbrengsten = omzet</a:t>
            </a:r>
          </a:p>
          <a:p>
            <a:pPr marL="685800" lvl="1" indent="-228600"/>
            <a:r>
              <a:t>Inkomsten van verkopen</a:t>
            </a:r>
          </a:p>
          <a:p>
            <a:pPr marL="685800" lvl="1" indent="-228600"/>
            <a:r>
              <a:t>Inkomsten van huur</a:t>
            </a:r>
          </a:p>
          <a:p>
            <a:pPr marL="685800" lvl="1" indent="-228600"/>
            <a:r>
              <a:t>Fondsen (niet voor exploitatie)</a:t>
            </a:r>
          </a:p>
          <a:p>
            <a:pPr marL="685800" lvl="1" indent="-228600"/>
            <a:r>
              <a:t>Legaten</a:t>
            </a:r>
          </a:p>
          <a:p>
            <a:pPr marL="685800" lvl="1" indent="-228600"/>
            <a:r>
              <a:t>Subsidie</a:t>
            </a:r>
          </a:p>
          <a:p>
            <a:pPr marL="685800" lvl="1" indent="-228600"/>
            <a:r>
              <a:t>Tevreden klanten, vrijwilligers of derden</a:t>
            </a:r>
          </a:p>
        </p:txBody>
      </p:sp>
      <p:sp>
        <p:nvSpPr>
          <p:cNvPr id="101" name="Pijl"/>
          <p:cNvSpPr/>
          <p:nvPr/>
        </p:nvSpPr>
        <p:spPr>
          <a:xfrm>
            <a:off x="2817090" y="1189181"/>
            <a:ext cx="1270001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ffectLst>
            <a:outerShdw blurRad="63500" dist="127000" dir="5400000" rotWithShape="0">
              <a:srgbClr val="000000">
                <a:alpha val="5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02" name="Titel 9"/>
          <p:cNvSpPr txBox="1"/>
          <p:nvPr/>
        </p:nvSpPr>
        <p:spPr>
          <a:xfrm>
            <a:off x="8174211" y="14768"/>
            <a:ext cx="4010429" cy="757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algn="ctr">
              <a:lnSpc>
                <a:spcPct val="90000"/>
              </a:lnSpc>
              <a:defRPr sz="2000" cap="all">
                <a:solidFill>
                  <a:srgbClr val="5C362E"/>
                </a:solidFill>
                <a:latin typeface="ES Build"/>
                <a:ea typeface="ES Build"/>
                <a:cs typeface="ES Build"/>
                <a:sym typeface="ES Build"/>
              </a:defRPr>
            </a:pPr>
            <a:r>
              <a:t>‘Een project, </a:t>
            </a:r>
          </a:p>
          <a:p>
            <a:pPr algn="ctr">
              <a:lnSpc>
                <a:spcPct val="90000"/>
              </a:lnSpc>
              <a:defRPr sz="2000" cap="all">
                <a:solidFill>
                  <a:srgbClr val="5C362E"/>
                </a:solidFill>
                <a:latin typeface="ES Build"/>
                <a:ea typeface="ES Build"/>
                <a:cs typeface="ES Build"/>
                <a:sym typeface="ES Build"/>
              </a:defRPr>
            </a:pPr>
            <a:r>
              <a:t>beheren en exploiteren’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jdelijke aanduiding voor datum 3"/>
          <p:cNvSpPr txBox="1"/>
          <p:nvPr/>
        </p:nvSpPr>
        <p:spPr>
          <a:xfrm>
            <a:off x="404526" y="6344673"/>
            <a:ext cx="265176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5C3D3A"/>
                </a:solidFill>
              </a:defRPr>
            </a:lvl1pPr>
          </a:lstStyle>
          <a:p>
            <a:r>
              <a:t>19 maart 2025</a:t>
            </a:r>
          </a:p>
        </p:txBody>
      </p:sp>
      <p:sp>
        <p:nvSpPr>
          <p:cNvPr id="107" name="Tijdelijke aanduiding voor dianummer 4"/>
          <p:cNvSpPr txBox="1">
            <a:spLocks noGrp="1"/>
          </p:cNvSpPr>
          <p:nvPr>
            <p:ph type="sldNum" sz="quarter" idx="2"/>
          </p:nvPr>
        </p:nvSpPr>
        <p:spPr>
          <a:xfrm>
            <a:off x="11122523" y="6356350"/>
            <a:ext cx="231278" cy="370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pic>
        <p:nvPicPr>
          <p:cNvPr id="108" name="Canvas groot.pdf" descr="Canvas groot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96744" y="41067"/>
            <a:ext cx="10268810" cy="5776206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itel 1"/>
          <p:cNvSpPr txBox="1">
            <a:spLocks noGrp="1"/>
          </p:cNvSpPr>
          <p:nvPr>
            <p:ph type="title"/>
          </p:nvPr>
        </p:nvSpPr>
        <p:spPr>
          <a:xfrm>
            <a:off x="607678" y="167535"/>
            <a:ext cx="10515601" cy="757246"/>
          </a:xfrm>
          <a:prstGeom prst="rect">
            <a:avLst/>
          </a:prstGeom>
        </p:spPr>
        <p:txBody>
          <a:bodyPr/>
          <a:lstStyle/>
          <a:p>
            <a:r>
              <a:t>Kosten</a:t>
            </a:r>
          </a:p>
        </p:txBody>
      </p:sp>
      <p:pic>
        <p:nvPicPr>
          <p:cNvPr id="110" name="Vorm Vorm" descr="Vorm Vorm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-36642" y="796126"/>
            <a:ext cx="3105373" cy="4918648"/>
          </a:xfrm>
          <a:prstGeom prst="rect">
            <a:avLst/>
          </a:prstGeom>
        </p:spPr>
      </p:pic>
      <p:sp>
        <p:nvSpPr>
          <p:cNvPr id="112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3656386" y="1079594"/>
            <a:ext cx="8201641" cy="4351339"/>
          </a:xfrm>
          <a:prstGeom prst="rect">
            <a:avLst/>
          </a:prstGeom>
        </p:spPr>
        <p:txBody>
          <a:bodyPr/>
          <a:lstStyle/>
          <a:p>
            <a:pPr marL="194310" indent="-194310" defTabSz="777240">
              <a:spcBef>
                <a:spcPts val="800"/>
              </a:spcBef>
              <a:defRPr sz="2380"/>
            </a:pPr>
            <a:r>
              <a:t>Kosten</a:t>
            </a:r>
          </a:p>
          <a:p>
            <a:pPr marL="582930" lvl="1" indent="-194310" defTabSz="777240">
              <a:spcBef>
                <a:spcPts val="800"/>
              </a:spcBef>
              <a:defRPr sz="2380"/>
            </a:pPr>
            <a:r>
              <a:t>Vaste lasten (energie, verzekering, belasting)</a:t>
            </a:r>
          </a:p>
          <a:p>
            <a:pPr marL="582930" lvl="1" indent="-194310" defTabSz="777240">
              <a:spcBef>
                <a:spcPts val="800"/>
              </a:spcBef>
              <a:defRPr sz="2380"/>
            </a:pPr>
            <a:r>
              <a:t>Afschrijvingen</a:t>
            </a:r>
          </a:p>
          <a:p>
            <a:pPr marL="582930" lvl="1" indent="-194310" defTabSz="777240">
              <a:spcBef>
                <a:spcPts val="800"/>
              </a:spcBef>
              <a:defRPr sz="2380"/>
            </a:pPr>
            <a:r>
              <a:t>Rente en aflossing</a:t>
            </a:r>
          </a:p>
          <a:p>
            <a:pPr marL="582930" lvl="1" indent="-194310" defTabSz="777240">
              <a:spcBef>
                <a:spcPts val="800"/>
              </a:spcBef>
              <a:defRPr sz="2380"/>
            </a:pPr>
            <a:r>
              <a:t>Personeelskosten</a:t>
            </a:r>
          </a:p>
          <a:p>
            <a:pPr marL="582930" lvl="1" indent="-194310" defTabSz="777240">
              <a:spcBef>
                <a:spcPts val="800"/>
              </a:spcBef>
              <a:defRPr sz="2380"/>
            </a:pPr>
            <a:r>
              <a:t>Inkopen</a:t>
            </a:r>
          </a:p>
          <a:p>
            <a:pPr marL="582930" lvl="1" indent="-194310" defTabSz="777240">
              <a:spcBef>
                <a:spcPts val="800"/>
              </a:spcBef>
              <a:defRPr sz="2380"/>
            </a:pPr>
            <a:r>
              <a:t>Bank, accountant en administratiekosten</a:t>
            </a:r>
          </a:p>
          <a:p>
            <a:pPr marL="582930" lvl="1" indent="-194310" defTabSz="777240">
              <a:spcBef>
                <a:spcPts val="800"/>
              </a:spcBef>
              <a:defRPr sz="2380"/>
            </a:pPr>
            <a:r>
              <a:t>Marketingkosten</a:t>
            </a:r>
          </a:p>
          <a:p>
            <a:pPr marL="582930" lvl="1" indent="-194310" defTabSz="777240">
              <a:spcBef>
                <a:spcPts val="800"/>
              </a:spcBef>
              <a:defRPr sz="2380"/>
            </a:pPr>
            <a:r>
              <a:t>Overige kosten</a:t>
            </a:r>
          </a:p>
          <a:p>
            <a:pPr marL="582930" lvl="1" indent="-194310" defTabSz="777240">
              <a:spcBef>
                <a:spcPts val="800"/>
              </a:spcBef>
              <a:defRPr sz="2380"/>
            </a:pPr>
            <a:r>
              <a:t>Reserveringen</a:t>
            </a:r>
          </a:p>
        </p:txBody>
      </p:sp>
      <p:sp>
        <p:nvSpPr>
          <p:cNvPr id="113" name="Pijl"/>
          <p:cNvSpPr/>
          <p:nvPr/>
        </p:nvSpPr>
        <p:spPr>
          <a:xfrm>
            <a:off x="2828636" y="3371272"/>
            <a:ext cx="1270001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ffectLst>
            <a:outerShdw blurRad="63500" dist="127000" dir="5400000" rotWithShape="0">
              <a:srgbClr val="000000">
                <a:alpha val="5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14" name="Titel 9"/>
          <p:cNvSpPr txBox="1"/>
          <p:nvPr/>
        </p:nvSpPr>
        <p:spPr>
          <a:xfrm>
            <a:off x="8174211" y="14768"/>
            <a:ext cx="4010429" cy="757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algn="ctr">
              <a:lnSpc>
                <a:spcPct val="90000"/>
              </a:lnSpc>
              <a:defRPr sz="2000" cap="all">
                <a:solidFill>
                  <a:srgbClr val="5C362E"/>
                </a:solidFill>
                <a:latin typeface="ES Build"/>
                <a:ea typeface="ES Build"/>
                <a:cs typeface="ES Build"/>
                <a:sym typeface="ES Build"/>
              </a:defRPr>
            </a:pPr>
            <a:r>
              <a:t>‘Een project, </a:t>
            </a:r>
          </a:p>
          <a:p>
            <a:pPr algn="ctr">
              <a:lnSpc>
                <a:spcPct val="90000"/>
              </a:lnSpc>
              <a:defRPr sz="2000" cap="all">
                <a:solidFill>
                  <a:srgbClr val="5C362E"/>
                </a:solidFill>
                <a:latin typeface="ES Build"/>
                <a:ea typeface="ES Build"/>
                <a:cs typeface="ES Build"/>
                <a:sym typeface="ES Build"/>
              </a:defRPr>
            </a:pPr>
            <a:r>
              <a:t>beheren en exploiteren’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jdelijke aanduiding voor datum 3"/>
          <p:cNvSpPr txBox="1"/>
          <p:nvPr/>
        </p:nvSpPr>
        <p:spPr>
          <a:xfrm>
            <a:off x="404526" y="6344673"/>
            <a:ext cx="265176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5C3D3A"/>
                </a:solidFill>
              </a:defRPr>
            </a:lvl1pPr>
          </a:lstStyle>
          <a:p>
            <a:r>
              <a:t>19 maart 2025</a:t>
            </a:r>
          </a:p>
        </p:txBody>
      </p:sp>
      <p:sp>
        <p:nvSpPr>
          <p:cNvPr id="119" name="Tijdelijke aanduiding voor dianummer 4"/>
          <p:cNvSpPr txBox="1">
            <a:spLocks noGrp="1"/>
          </p:cNvSpPr>
          <p:nvPr>
            <p:ph type="sldNum" sz="quarter" idx="2"/>
          </p:nvPr>
        </p:nvSpPr>
        <p:spPr>
          <a:xfrm>
            <a:off x="11122523" y="6356350"/>
            <a:ext cx="231278" cy="370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pic>
        <p:nvPicPr>
          <p:cNvPr id="120" name="Canvas groot.pdf" descr="Canvas groot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74" y="98794"/>
            <a:ext cx="10268810" cy="5776206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Titel 1"/>
          <p:cNvSpPr txBox="1">
            <a:spLocks noGrp="1"/>
          </p:cNvSpPr>
          <p:nvPr>
            <p:ph type="title"/>
          </p:nvPr>
        </p:nvSpPr>
        <p:spPr>
          <a:xfrm>
            <a:off x="607678" y="167535"/>
            <a:ext cx="10515601" cy="757246"/>
          </a:xfrm>
          <a:prstGeom prst="rect">
            <a:avLst/>
          </a:prstGeom>
        </p:spPr>
        <p:txBody>
          <a:bodyPr/>
          <a:lstStyle/>
          <a:p>
            <a:r>
              <a:t>Canvas</a:t>
            </a:r>
          </a:p>
        </p:txBody>
      </p:sp>
      <p:sp>
        <p:nvSpPr>
          <p:cNvPr id="122" name="Pijl"/>
          <p:cNvSpPr/>
          <p:nvPr/>
        </p:nvSpPr>
        <p:spPr>
          <a:xfrm rot="18629214">
            <a:off x="6210586" y="2539973"/>
            <a:ext cx="3501137" cy="1207621"/>
          </a:xfrm>
          <a:prstGeom prst="rightArrow">
            <a:avLst>
              <a:gd name="adj1" fmla="val 32000"/>
              <a:gd name="adj2" fmla="val 67050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ffectLst>
            <a:outerShdw blurRad="63500" dist="127000" dir="5400000" rotWithShape="0">
              <a:srgbClr val="000000">
                <a:alpha val="5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23" name="Gewicht"/>
          <p:cNvSpPr/>
          <p:nvPr/>
        </p:nvSpPr>
        <p:spPr>
          <a:xfrm>
            <a:off x="9983934" y="2394491"/>
            <a:ext cx="1345041" cy="1184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5" h="21594" extrusionOk="0">
                <a:moveTo>
                  <a:pt x="10701" y="0"/>
                </a:moveTo>
                <a:cubicBezTo>
                  <a:pt x="8658" y="0"/>
                  <a:pt x="6989" y="1906"/>
                  <a:pt x="6989" y="4253"/>
                </a:cubicBezTo>
                <a:cubicBezTo>
                  <a:pt x="6989" y="5019"/>
                  <a:pt x="7167" y="5737"/>
                  <a:pt x="7477" y="6355"/>
                </a:cubicBezTo>
                <a:lnTo>
                  <a:pt x="4074" y="6355"/>
                </a:lnTo>
                <a:cubicBezTo>
                  <a:pt x="3587" y="6355"/>
                  <a:pt x="3166" y="6730"/>
                  <a:pt x="3043" y="7269"/>
                </a:cubicBezTo>
                <a:lnTo>
                  <a:pt x="26" y="20504"/>
                </a:lnTo>
                <a:cubicBezTo>
                  <a:pt x="-102" y="21056"/>
                  <a:pt x="262" y="21594"/>
                  <a:pt x="765" y="21594"/>
                </a:cubicBezTo>
                <a:lnTo>
                  <a:pt x="20633" y="21594"/>
                </a:lnTo>
                <a:cubicBezTo>
                  <a:pt x="21135" y="21600"/>
                  <a:pt x="21498" y="21062"/>
                  <a:pt x="21370" y="20504"/>
                </a:cubicBezTo>
                <a:lnTo>
                  <a:pt x="18353" y="7269"/>
                </a:lnTo>
                <a:cubicBezTo>
                  <a:pt x="18230" y="6730"/>
                  <a:pt x="17809" y="6355"/>
                  <a:pt x="17322" y="6355"/>
                </a:cubicBezTo>
                <a:lnTo>
                  <a:pt x="13921" y="6355"/>
                </a:lnTo>
                <a:cubicBezTo>
                  <a:pt x="14231" y="5737"/>
                  <a:pt x="14407" y="5019"/>
                  <a:pt x="14407" y="4253"/>
                </a:cubicBezTo>
                <a:cubicBezTo>
                  <a:pt x="14407" y="1912"/>
                  <a:pt x="12743" y="0"/>
                  <a:pt x="10701" y="0"/>
                </a:cubicBezTo>
                <a:close/>
                <a:moveTo>
                  <a:pt x="10701" y="2231"/>
                </a:moveTo>
                <a:cubicBezTo>
                  <a:pt x="11679" y="2231"/>
                  <a:pt x="12470" y="3143"/>
                  <a:pt x="12470" y="4259"/>
                </a:cubicBezTo>
                <a:cubicBezTo>
                  <a:pt x="12470" y="5374"/>
                  <a:pt x="11674" y="6288"/>
                  <a:pt x="10701" y="6288"/>
                </a:cubicBezTo>
                <a:cubicBezTo>
                  <a:pt x="9727" y="6288"/>
                  <a:pt x="8931" y="5374"/>
                  <a:pt x="8931" y="4259"/>
                </a:cubicBezTo>
                <a:cubicBezTo>
                  <a:pt x="8931" y="3143"/>
                  <a:pt x="9722" y="2231"/>
                  <a:pt x="10701" y="2231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  <a:effectLst>
            <a:outerShdw blurRad="63500" dist="127000" dir="5400000" rotWithShape="0">
              <a:srgbClr val="000000">
                <a:alpha val="5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24" name="Titel 9"/>
          <p:cNvSpPr txBox="1"/>
          <p:nvPr/>
        </p:nvSpPr>
        <p:spPr>
          <a:xfrm>
            <a:off x="8174211" y="14768"/>
            <a:ext cx="4010429" cy="757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algn="ctr">
              <a:lnSpc>
                <a:spcPct val="90000"/>
              </a:lnSpc>
              <a:defRPr sz="2000" cap="all">
                <a:solidFill>
                  <a:srgbClr val="5C362E"/>
                </a:solidFill>
                <a:latin typeface="ES Build"/>
                <a:ea typeface="ES Build"/>
                <a:cs typeface="ES Build"/>
                <a:sym typeface="ES Build"/>
              </a:defRPr>
            </a:pPr>
            <a:r>
              <a:t>‘Een project, </a:t>
            </a:r>
          </a:p>
          <a:p>
            <a:pPr algn="ctr">
              <a:lnSpc>
                <a:spcPct val="90000"/>
              </a:lnSpc>
              <a:defRPr sz="2000" cap="all">
                <a:solidFill>
                  <a:srgbClr val="5C362E"/>
                </a:solidFill>
                <a:latin typeface="ES Build"/>
                <a:ea typeface="ES Build"/>
                <a:cs typeface="ES Build"/>
                <a:sym typeface="ES Build"/>
              </a:defRPr>
            </a:pPr>
            <a:r>
              <a:t>beheren en exploiteren’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7F0215AE49404289E11532FF6CD5EF" ma:contentTypeVersion="13" ma:contentTypeDescription="Een nieuw document maken." ma:contentTypeScope="" ma:versionID="839586cbd84ee2be9c54fbabc41d25e3">
  <xsd:schema xmlns:xsd="http://www.w3.org/2001/XMLSchema" xmlns:xs="http://www.w3.org/2001/XMLSchema" xmlns:p="http://schemas.microsoft.com/office/2006/metadata/properties" xmlns:ns2="1a24bbc8-a402-43ee-a983-578c6c133cc0" xmlns:ns3="100e1c15-0768-4a74-9180-e86228de6e42" targetNamespace="http://schemas.microsoft.com/office/2006/metadata/properties" ma:root="true" ma:fieldsID="3727457e92fe306c0b3ba15e69624f84" ns2:_="" ns3:_="">
    <xsd:import namespace="1a24bbc8-a402-43ee-a983-578c6c133cc0"/>
    <xsd:import namespace="100e1c15-0768-4a74-9180-e86228de6e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24bbc8-a402-43ee-a983-578c6c133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d963b8a2-3168-4042-adaa-10496bf361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0e1c15-0768-4a74-9180-e86228de6e42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6db3bfc7-168c-4cd8-991b-d0e7aee44597}" ma:internalName="TaxCatchAll" ma:showField="CatchAllData" ma:web="100e1c15-0768-4a74-9180-e86228de6e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a24bbc8-a402-43ee-a983-578c6c133cc0">
      <Terms xmlns="http://schemas.microsoft.com/office/infopath/2007/PartnerControls"/>
    </lcf76f155ced4ddcb4097134ff3c332f>
    <TaxCatchAll xmlns="100e1c15-0768-4a74-9180-e86228de6e42" xsi:nil="true"/>
  </documentManagement>
</p:properties>
</file>

<file path=customXml/itemProps1.xml><?xml version="1.0" encoding="utf-8"?>
<ds:datastoreItem xmlns:ds="http://schemas.openxmlformats.org/officeDocument/2006/customXml" ds:itemID="{936D0616-7747-4433-B97B-0174129050BE}"/>
</file>

<file path=customXml/itemProps2.xml><?xml version="1.0" encoding="utf-8"?>
<ds:datastoreItem xmlns:ds="http://schemas.openxmlformats.org/officeDocument/2006/customXml" ds:itemID="{3FD0396F-8759-43D2-8A58-FBBA82BB9D73}"/>
</file>

<file path=customXml/itemProps3.xml><?xml version="1.0" encoding="utf-8"?>
<ds:datastoreItem xmlns:ds="http://schemas.openxmlformats.org/officeDocument/2006/customXml" ds:itemID="{7C03B506-A423-416B-A561-1AD11A31179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519</Words>
  <Application>Microsoft Office PowerPoint</Application>
  <PresentationFormat>Breedbeeld</PresentationFormat>
  <Paragraphs>127</Paragraphs>
  <Slides>14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Arial</vt:lpstr>
      <vt:lpstr>Calibri</vt:lpstr>
      <vt:lpstr>ES Build</vt:lpstr>
      <vt:lpstr>ES Build Medium</vt:lpstr>
      <vt:lpstr>Open Sans</vt:lpstr>
      <vt:lpstr>Kantoorthema</vt:lpstr>
      <vt:lpstr>‘Een project,  beheren en exploiteren’</vt:lpstr>
      <vt:lpstr>Kennismaking</vt:lpstr>
      <vt:lpstr>Programma</vt:lpstr>
      <vt:lpstr>De ‘Pijlers’ van  VKKL </vt:lpstr>
      <vt:lpstr>Canvas</vt:lpstr>
      <vt:lpstr>Exploitatie</vt:lpstr>
      <vt:lpstr>Opbrengsten</vt:lpstr>
      <vt:lpstr>Kosten</vt:lpstr>
      <vt:lpstr>Canvas</vt:lpstr>
      <vt:lpstr>Canvas</vt:lpstr>
      <vt:lpstr>Inzichtelijke cijfers</vt:lpstr>
      <vt:lpstr>Quote</vt:lpstr>
      <vt:lpstr>Afsluiting</vt:lpstr>
      <vt:lpstr>Afsluiting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Piet ten Haaf</dc:creator>
  <cp:lastModifiedBy>Piet ten Haaf</cp:lastModifiedBy>
  <cp:revision>1</cp:revision>
  <dcterms:modified xsi:type="dcterms:W3CDTF">2025-03-17T10:38:08Z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0x0101005F7F0215AE49404289E11532FF6CD5EF</vt:lpwstr>
  </property>
</Properties>
</file>